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639" r:id="rId2"/>
    <p:sldId id="657" r:id="rId3"/>
    <p:sldId id="658" r:id="rId4"/>
    <p:sldId id="655" r:id="rId5"/>
    <p:sldId id="659" r:id="rId6"/>
    <p:sldId id="656" r:id="rId7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BC94A239-63EB-4B2C-BA2C-06536E253D7F}">
          <p14:sldIdLst>
            <p14:sldId id="639"/>
            <p14:sldId id="657"/>
            <p14:sldId id="658"/>
            <p14:sldId id="655"/>
            <p14:sldId id="659"/>
            <p14:sldId id="656"/>
          </p14:sldIdLst>
        </p14:section>
      </p14:sectionLst>
    </p:ext>
    <p:ext uri="{EFAFB233-063F-42B5-8137-9DF3F51BA10A}">
      <p15:sldGuideLst xmlns:p15="http://schemas.microsoft.com/office/powerpoint/2012/main">
        <p15:guide id="29" orient="horz" pos="4367" userDrawn="1">
          <p15:clr>
            <a:srgbClr val="A4A3A4"/>
          </p15:clr>
        </p15:guide>
        <p15:guide id="30" orient="horz" pos="2326" userDrawn="1">
          <p15:clr>
            <a:srgbClr val="A4A3A4"/>
          </p15:clr>
        </p15:guide>
        <p15:guide id="31" pos="2160" userDrawn="1">
          <p15:clr>
            <a:srgbClr val="A4A3A4"/>
          </p15:clr>
        </p15:guide>
        <p15:guide id="32" pos="2082" userDrawn="1">
          <p15:clr>
            <a:srgbClr val="A4A3A4"/>
          </p15:clr>
        </p15:guide>
        <p15:guide id="33" pos="2238" userDrawn="1">
          <p15:clr>
            <a:srgbClr val="A4A3A4"/>
          </p15:clr>
        </p15:guide>
        <p15:guide id="34" pos="4065" userDrawn="1">
          <p15:clr>
            <a:srgbClr val="A4A3A4"/>
          </p15:clr>
        </p15:guide>
        <p15:guide id="35" pos="228" userDrawn="1">
          <p15:clr>
            <a:srgbClr val="A4A3A4"/>
          </p15:clr>
        </p15:guide>
        <p15:guide id="36" pos="323" userDrawn="1">
          <p15:clr>
            <a:srgbClr val="A4A3A4"/>
          </p15:clr>
        </p15:guide>
        <p15:guide id="37" pos="3974" userDrawn="1">
          <p15:clr>
            <a:srgbClr val="A4A3A4"/>
          </p15:clr>
        </p15:guide>
        <p15:guide id="38" pos="2044" userDrawn="1">
          <p15:clr>
            <a:srgbClr val="A4A3A4"/>
          </p15:clr>
        </p15:guide>
        <p15:guide id="39" pos="1684" userDrawn="1">
          <p15:clr>
            <a:srgbClr val="A4A3A4"/>
          </p15:clr>
        </p15:guide>
        <p15:guide id="40" pos="25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3C75B"/>
    <a:srgbClr val="1D4BC7"/>
    <a:srgbClr val="CC0000"/>
    <a:srgbClr val="FF5050"/>
    <a:srgbClr val="227FCC"/>
    <a:srgbClr val="333333"/>
    <a:srgbClr val="CF1B22"/>
    <a:srgbClr val="D60093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어두운 스타일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69" autoAdjust="0"/>
    <p:restoredTop sz="95255" autoAdjust="0"/>
  </p:normalViewPr>
  <p:slideViewPr>
    <p:cSldViewPr snapToGrid="0" snapToObjects="1">
      <p:cViewPr varScale="1">
        <p:scale>
          <a:sx n="80" d="100"/>
          <a:sy n="80" d="100"/>
        </p:scale>
        <p:origin x="3252" y="96"/>
      </p:cViewPr>
      <p:guideLst>
        <p:guide orient="horz" pos="4367"/>
        <p:guide orient="horz" pos="2326"/>
        <p:guide pos="2160"/>
        <p:guide pos="2082"/>
        <p:guide pos="2238"/>
        <p:guide pos="4065"/>
        <p:guide pos="228"/>
        <p:guide pos="323"/>
        <p:guide pos="3974"/>
        <p:guide pos="2044"/>
        <p:guide pos="1684"/>
        <p:guide pos="252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7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19801975421586"/>
          <c:y val="7.2901722837144606E-2"/>
          <c:w val="0.67393505269230847"/>
          <c:h val="0.8553030528617430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막대형4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1D4BC7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DF-41C5-BBCD-A8DE8CA5175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0DF-41C5-BBCD-A8DE8CA5175A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0.0">
                  <c:v>50.3</c:v>
                </c:pt>
                <c:pt idx="1">
                  <c:v>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DF-41C5-BBCD-A8DE8CA51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19801975421586"/>
          <c:y val="7.2901722837144606E-2"/>
          <c:w val="0.67393505269230847"/>
          <c:h val="0.8553030528617430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막대형4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71-4419-91E5-73B5FC8BA78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71-4419-91E5-73B5FC8BA78A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0.0">
                  <c:v>76.900000000000006</c:v>
                </c:pt>
                <c:pt idx="1">
                  <c:v>23.1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71-4419-91E5-73B5FC8BA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77149265977481"/>
          <c:y val="2.4028202953652437E-2"/>
          <c:w val="0.84141538129651594"/>
          <c:h val="0.9579872542284654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막대형2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0.0</c:formatCode>
                <c:ptCount val="5"/>
                <c:pt idx="0">
                  <c:v>34.027777777777828</c:v>
                </c:pt>
                <c:pt idx="1">
                  <c:v>32.926829268292686</c:v>
                </c:pt>
                <c:pt idx="2">
                  <c:v>37.931034482758619</c:v>
                </c:pt>
                <c:pt idx="3">
                  <c:v>30.263157894736839</c:v>
                </c:pt>
                <c:pt idx="4">
                  <c:v>31.914893617021278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9-47D2-8505-5135576F63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세로 막대형3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0.0</c:formatCode>
                <c:ptCount val="5"/>
                <c:pt idx="0">
                  <c:v>42.824074074074076</c:v>
                </c:pt>
                <c:pt idx="1">
                  <c:v>46.951219512195117</c:v>
                </c:pt>
                <c:pt idx="2">
                  <c:v>40</c:v>
                </c:pt>
                <c:pt idx="3">
                  <c:v>47.368421052631575</c:v>
                </c:pt>
                <c:pt idx="4">
                  <c:v>29.787234042553191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9-47D2-8505-5135576F63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세로 막대형4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0.0</c:formatCode>
                <c:ptCount val="5"/>
                <c:pt idx="0">
                  <c:v>23.148148148148149</c:v>
                </c:pt>
                <c:pt idx="1">
                  <c:v>20.121951219512198</c:v>
                </c:pt>
                <c:pt idx="2">
                  <c:v>22.068965517241381</c:v>
                </c:pt>
                <c:pt idx="3">
                  <c:v>22.368421052631579</c:v>
                </c:pt>
                <c:pt idx="4">
                  <c:v>38.297872340425535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59-47D2-8505-5135576F63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1247617744"/>
        <c:axId val="1441069456"/>
      </c:barChart>
      <c:catAx>
        <c:axId val="12476177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441069456"/>
        <c:crosses val="autoZero"/>
        <c:auto val="1"/>
        <c:lblAlgn val="ctr"/>
        <c:lblOffset val="100"/>
        <c:noMultiLvlLbl val="0"/>
      </c:catAx>
      <c:valAx>
        <c:axId val="1441069456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24761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38B-4068-8745-5880990A9536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38B-4068-8745-5880990A9536}"/>
              </c:ext>
            </c:extLst>
          </c:dPt>
          <c:dPt>
            <c:idx val="5"/>
            <c:invertIfNegative val="0"/>
            <c:bubble3D val="0"/>
            <c:spPr>
              <a:solidFill>
                <a:srgbClr val="40404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ACA-4CF6-81C3-56784382F41A}"/>
              </c:ext>
            </c:extLst>
          </c:dPt>
          <c:dLbls>
            <c:dLbl>
              <c:idx val="0"/>
              <c:numFmt formatCode="0.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ko-KR" altLang="en-US" sz="1400" b="1" i="0" u="none" strike="noStrike" kern="1200" spc="-70" baseline="0">
                      <a:ln>
                        <a:solidFill>
                          <a:prstClr val="white">
                            <a:lumMod val="75000"/>
                            <a:alpha val="0"/>
                          </a:prstClr>
                        </a:solidFill>
                      </a:ln>
                      <a:solidFill>
                        <a:srgbClr val="C00000"/>
                      </a:solidFill>
                      <a:latin typeface="+mn-lt"/>
                      <a:ea typeface="나눔고딕" panose="020D0604000000000000" pitchFamily="50" charset="-127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38B-4068-8745-5880990A9536}"/>
                </c:ext>
              </c:extLst>
            </c:dLbl>
            <c:dLbl>
              <c:idx val="1"/>
              <c:numFmt formatCode="0.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ko-KR" altLang="en-US" sz="1400" b="1" i="0" u="none" strike="noStrike" kern="1200" spc="-70" baseline="0">
                      <a:ln>
                        <a:solidFill>
                          <a:prstClr val="white">
                            <a:lumMod val="75000"/>
                            <a:alpha val="0"/>
                          </a:prstClr>
                        </a:solidFill>
                      </a:ln>
                      <a:solidFill>
                        <a:srgbClr val="C00000"/>
                      </a:solidFill>
                      <a:latin typeface="+mn-lt"/>
                      <a:ea typeface="나눔고딕" panose="020D0604000000000000" pitchFamily="50" charset="-127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38B-4068-8745-5880990A9536}"/>
                </c:ext>
              </c:extLst>
            </c:dLbl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ko-KR" altLang="en-US" sz="1200" b="1" i="0" u="none" strike="noStrike" kern="1200" spc="-70" baseline="0">
                    <a:ln>
                      <a:solidFill>
                        <a:prstClr val="white">
                          <a:lumMod val="75000"/>
                          <a:alpha val="0"/>
                        </a:prstClr>
                      </a:solidFill>
                    </a:ln>
                    <a:solidFill>
                      <a:prstClr val="black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###0.0</c:formatCode>
                <c:ptCount val="6"/>
                <c:pt idx="0">
                  <c:v>47.891566265060241</c:v>
                </c:pt>
                <c:pt idx="1">
                  <c:v>46.686746987951807</c:v>
                </c:pt>
                <c:pt idx="2">
                  <c:v>27.710843373493976</c:v>
                </c:pt>
                <c:pt idx="3">
                  <c:v>25.903614457831324</c:v>
                </c:pt>
                <c:pt idx="4">
                  <c:v>22.289156626506024</c:v>
                </c:pt>
                <c:pt idx="5">
                  <c:v>17.46987951807229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B-4068-8745-5880990A95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0"/>
        <c:axId val="310896160"/>
        <c:axId val="429116512"/>
      </c:barChart>
      <c:catAx>
        <c:axId val="3108961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29116512"/>
        <c:crosses val="autoZero"/>
        <c:auto val="1"/>
        <c:lblAlgn val="ctr"/>
        <c:lblOffset val="100"/>
        <c:noMultiLvlLbl val="0"/>
      </c:catAx>
      <c:valAx>
        <c:axId val="429116512"/>
        <c:scaling>
          <c:orientation val="minMax"/>
        </c:scaling>
        <c:delete val="1"/>
        <c:axPos val="t"/>
        <c:numFmt formatCode="###0.0" sourceLinked="1"/>
        <c:majorTickMark val="none"/>
        <c:minorTickMark val="none"/>
        <c:tickLblPos val="nextTo"/>
        <c:crossAx val="310896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19801975421586"/>
          <c:y val="7.2901722837144606E-2"/>
          <c:w val="0.67393505269230847"/>
          <c:h val="0.8553030528617430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막대형4</c:v>
                </c:pt>
              </c:strCache>
            </c:strRef>
          </c:tx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1D4BC7"/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F99-42B1-9414-C8529BC5A933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F99-42B1-9414-C8529BC5A933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 formatCode="0.0">
                  <c:v>85.9</c:v>
                </c:pt>
                <c:pt idx="1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9-42B1-9414-C8529BC5A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77149265977481"/>
          <c:y val="2.4028202953652437E-2"/>
          <c:w val="0.84141538129651594"/>
          <c:h val="0.957987254228465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막대형2</c:v>
                </c:pt>
              </c:strCache>
            </c:strRef>
          </c:tx>
          <c:spPr>
            <a:solidFill>
              <a:srgbClr val="1D4BC7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20대</c:v>
                </c:pt>
                <c:pt idx="1">
                  <c:v>30대</c:v>
                </c:pt>
                <c:pt idx="2">
                  <c:v>40대</c:v>
                </c:pt>
                <c:pt idx="3">
                  <c:v>5060대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76.851851851851848</c:v>
                </c:pt>
                <c:pt idx="1">
                  <c:v>82.394366197183103</c:v>
                </c:pt>
                <c:pt idx="2">
                  <c:v>84.126984126984127</c:v>
                </c:pt>
                <c:pt idx="3">
                  <c:v>89.3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A9-40C1-966C-428586E597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세로 막대형3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tx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20대</c:v>
                </c:pt>
                <c:pt idx="1">
                  <c:v>30대</c:v>
                </c:pt>
                <c:pt idx="2">
                  <c:v>40대</c:v>
                </c:pt>
                <c:pt idx="3">
                  <c:v>5060대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23.148148148148149</c:v>
                </c:pt>
                <c:pt idx="1">
                  <c:v>17.6056338028169</c:v>
                </c:pt>
                <c:pt idx="2">
                  <c:v>15.873015873015872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A9-40C1-966C-428586E5972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1247617744"/>
        <c:axId val="1441069456"/>
      </c:barChart>
      <c:catAx>
        <c:axId val="124761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441069456"/>
        <c:crosses val="autoZero"/>
        <c:auto val="1"/>
        <c:lblAlgn val="ctr"/>
        <c:lblOffset val="100"/>
        <c:noMultiLvlLbl val="0"/>
      </c:catAx>
      <c:valAx>
        <c:axId val="14410694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24761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77149265977481"/>
          <c:y val="2.4028202953652437E-2"/>
          <c:w val="0.84141538129651594"/>
          <c:h val="0.957987254228465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세로 막대형2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0.0</c:formatCode>
                <c:ptCount val="3"/>
                <c:pt idx="0">
                  <c:v>35.438265786993398</c:v>
                </c:pt>
                <c:pt idx="1">
                  <c:v>19.575471698113208</c:v>
                </c:pt>
                <c:pt idx="2">
                  <c:v>45.996860282574573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A-475A-8B6A-582A79E569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세로 막대형3</c:v>
                </c:pt>
              </c:strCache>
            </c:strRef>
          </c:tx>
          <c:spPr>
            <a:solidFill>
              <a:srgbClr val="03C75B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0.0</c:formatCode>
                <c:ptCount val="3"/>
                <c:pt idx="0">
                  <c:v>10.838831291234683</c:v>
                </c:pt>
                <c:pt idx="1">
                  <c:v>7.0754716981132075</c:v>
                </c:pt>
                <c:pt idx="2">
                  <c:v>13.343799058084773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7A-475A-8B6A-582A79E569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세로 막대형4</c:v>
                </c:pt>
              </c:strCache>
            </c:strRef>
          </c:tx>
          <c:spPr>
            <a:solidFill>
              <a:srgbClr val="1D4BC7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Sheet1!$D$2:$D$4</c:f>
              <c:numCache>
                <c:formatCode>0.0</c:formatCode>
                <c:ptCount val="3"/>
                <c:pt idx="0">
                  <c:v>12.91234684260132</c:v>
                </c:pt>
                <c:pt idx="1">
                  <c:v>20.283018867924529</c:v>
                </c:pt>
                <c:pt idx="2">
                  <c:v>8.0062794348508639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7A-475A-8B6A-582A79E569C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세로 막대형5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0.0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ko-KR" altLang="en-US" sz="1400" b="1" i="0" u="none" strike="noStrike" kern="1200" spc="-70" baseline="0">
                    <a:ln>
                      <a:solidFill>
                        <a:schemeClr val="bg1">
                          <a:lumMod val="7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+mn-lt"/>
                    <a:ea typeface="나눔고딕" panose="020D0604000000000000" pitchFamily="50" charset="-127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Sheet1!$E$2:$E$4</c:f>
              <c:numCache>
                <c:formatCode>0.0</c:formatCode>
                <c:ptCount val="3"/>
                <c:pt idx="0">
                  <c:v>40.810556079170595</c:v>
                </c:pt>
                <c:pt idx="1">
                  <c:v>53.066037735849058</c:v>
                </c:pt>
                <c:pt idx="2">
                  <c:v>32.653061224489797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7A-475A-8B6A-582A79E569C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20"/>
        <c:overlap val="100"/>
        <c:axId val="1247617744"/>
        <c:axId val="1441069456"/>
      </c:barChart>
      <c:catAx>
        <c:axId val="124761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441069456"/>
        <c:crosses val="autoZero"/>
        <c:auto val="1"/>
        <c:lblAlgn val="ctr"/>
        <c:lblOffset val="100"/>
        <c:noMultiLvlLbl val="0"/>
      </c:catAx>
      <c:valAx>
        <c:axId val="14410694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pPr>
            <a:endParaRPr lang="ko-KR"/>
          </a:p>
        </c:txPr>
        <c:crossAx val="124761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 b="1" spc="-70" baseline="0">
          <a:ln>
            <a:solidFill>
              <a:schemeClr val="bg1">
                <a:lumMod val="75000"/>
                <a:alpha val="0"/>
              </a:schemeClr>
            </a:solidFill>
          </a:ln>
          <a:latin typeface="+mn-ea"/>
          <a:ea typeface="+mn-ea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179007A-179A-42DF-A6CA-7339FA3452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D9FED5C-6A62-4152-B73C-6C13B7D441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9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26726-74A8-4A5E-A3FF-7B315219CE4E}" type="datetimeFigureOut">
              <a:rPr lang="ko-KR" altLang="en-US" smtClean="0"/>
              <a:t>2023-03-15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1CA9C07-BAB4-4EDF-AAA7-439CAC9434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8442AB5-5583-4215-935A-DE10805ED0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79226-0EAF-4944-A08B-566AB477B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8087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9B13E-F57D-4987-BD56-350F8746DD8C}" type="datetimeFigureOut">
              <a:rPr lang="ko-KR" altLang="en-US" smtClean="0"/>
              <a:t>2023-03-15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E9DBF-D3D4-4C95-A103-6E5DB1C23B9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127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6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8389A39B-82D6-4C10-8627-84D62B128425}"/>
              </a:ext>
            </a:extLst>
          </p:cNvPr>
          <p:cNvSpPr/>
          <p:nvPr userDrawn="1"/>
        </p:nvSpPr>
        <p:spPr>
          <a:xfrm>
            <a:off x="6500515" y="9640078"/>
            <a:ext cx="217092" cy="217091"/>
          </a:xfrm>
          <a:prstGeom prst="ellipse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9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fld id="{3D74569A-D952-40BC-82EF-C0861F91A95B}" type="slidenum">
              <a:rPr lang="en-US" altLang="ko-KR" sz="900" kern="1200" spc="0" baseline="0" smtClean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pPr algn="ctr"/>
              <a:t>‹#›</a:t>
            </a:fld>
            <a:r>
              <a:rPr lang="en-US" altLang="ko-KR" sz="9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endParaRPr lang="ko-KR" altLang="en-US" sz="900" kern="1200" spc="0" baseline="0" dirty="0">
              <a:ln w="9525">
                <a:solidFill>
                  <a:schemeClr val="bg1">
                    <a:alpha val="0"/>
                  </a:schemeClr>
                </a:solidFill>
              </a:ln>
              <a:solidFill>
                <a:srgbClr val="8E8E8E"/>
              </a:solidFill>
              <a:latin typeface="+mn-lt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8C4EC-03F2-4F46-875E-6C48C2A636B2}"/>
              </a:ext>
            </a:extLst>
          </p:cNvPr>
          <p:cNvSpPr txBox="1"/>
          <p:nvPr userDrawn="1"/>
        </p:nvSpPr>
        <p:spPr>
          <a:xfrm>
            <a:off x="5072239" y="9633153"/>
            <a:ext cx="1446230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lvl="0" indent="0" algn="l" defTabSz="457143" rtl="0" eaLnBrk="1" latin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</a:pPr>
            <a:r>
              <a:rPr lang="en-US" altLang="ko-KR" sz="1000" kern="1200" spc="0" baseline="0" dirty="0">
                <a:ln w="9525">
                  <a:solidFill>
                    <a:schemeClr val="bg1">
                      <a:alpha val="0"/>
                    </a:schemeClr>
                  </a:solidFill>
                </a:ln>
                <a:solidFill>
                  <a:srgbClr val="8E8E8E"/>
                </a:solidFill>
                <a:latin typeface="+mn-lt"/>
                <a:ea typeface="맑은 고딕" panose="020B0503020000020004" pitchFamily="50" charset="-127"/>
                <a:cs typeface="Tahoma" panose="020B0604030504040204" pitchFamily="34" charset="0"/>
              </a:rPr>
              <a:t>© Consumer Insight Inc.</a:t>
            </a:r>
            <a:endParaRPr lang="ko-KR" altLang="en-US" sz="1000" kern="1200" spc="0" baseline="0" dirty="0">
              <a:ln w="9525">
                <a:solidFill>
                  <a:schemeClr val="bg1">
                    <a:alpha val="0"/>
                  </a:schemeClr>
                </a:solidFill>
              </a:ln>
              <a:solidFill>
                <a:srgbClr val="8E8E8E"/>
              </a:solidFill>
              <a:latin typeface="+mn-lt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4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sldNum="0" hdr="0" dt="0"/>
  <p:txStyles>
    <p:titleStyle>
      <a:lvl1pPr algn="l" defTabSz="685714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9" indent="-171429" algn="l" defTabSz="685714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86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2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999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856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3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0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427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4" indent="-171429" algn="l" defTabSz="685714" rtl="0" eaLnBrk="1" latinLnBrk="1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14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1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28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4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2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999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5" algn="l" defTabSz="685714" rtl="0" eaLnBrk="1" latinLnBrk="1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251501"/>
            <a:ext cx="1393372" cy="1556663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6381D44-10BC-4166-BCEE-1C1D35B0390F}"/>
              </a:ext>
            </a:extLst>
          </p:cNvPr>
          <p:cNvSpPr/>
          <p:nvPr/>
        </p:nvSpPr>
        <p:spPr>
          <a:xfrm>
            <a:off x="1625602" y="251504"/>
            <a:ext cx="5058229" cy="1556662"/>
          </a:xfrm>
          <a:prstGeom prst="rect">
            <a:avLst/>
          </a:prstGeom>
          <a:solidFill>
            <a:srgbClr val="C2C3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F0B8F7D-69EC-4681-9840-29C763806467}"/>
              </a:ext>
            </a:extLst>
          </p:cNvPr>
          <p:cNvCxnSpPr>
            <a:cxnSpLocks/>
          </p:cNvCxnSpPr>
          <p:nvPr/>
        </p:nvCxnSpPr>
        <p:spPr>
          <a:xfrm>
            <a:off x="356508" y="1034106"/>
            <a:ext cx="1043221" cy="2807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070768D-D5D4-41D3-8374-9521858FEED3}"/>
              </a:ext>
            </a:extLst>
          </p:cNvPr>
          <p:cNvSpPr/>
          <p:nvPr/>
        </p:nvSpPr>
        <p:spPr>
          <a:xfrm>
            <a:off x="450911" y="1044470"/>
            <a:ext cx="907941" cy="2617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101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Date of issue</a:t>
            </a:r>
            <a:endParaRPr lang="ko-KR" altLang="en-US" sz="1101" b="1" kern="0" spc="-2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627894C4-B014-41C0-8872-8C5AED67C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063" y="542929"/>
            <a:ext cx="1163412" cy="240760"/>
          </a:xfrm>
          <a:prstGeom prst="rect">
            <a:avLst/>
          </a:prstGeom>
        </p:spPr>
      </p:pic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A17B928A-6358-401B-8541-0436447BA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875240"/>
              </p:ext>
            </p:extLst>
          </p:nvPr>
        </p:nvGraphicFramePr>
        <p:xfrm>
          <a:off x="2040360" y="1245231"/>
          <a:ext cx="4397832" cy="3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773">
                  <a:extLst>
                    <a:ext uri="{9D8B030D-6E8A-4147-A177-3AD203B41FA5}">
                      <a16:colId xmlns:a16="http://schemas.microsoft.com/office/drawing/2014/main" val="1091261751"/>
                    </a:ext>
                  </a:extLst>
                </a:gridCol>
                <a:gridCol w="1668143">
                  <a:extLst>
                    <a:ext uri="{9D8B030D-6E8A-4147-A177-3AD203B41FA5}">
                      <a16:colId xmlns:a16="http://schemas.microsoft.com/office/drawing/2014/main" val="86635199"/>
                    </a:ext>
                  </a:extLst>
                </a:gridCol>
                <a:gridCol w="530773">
                  <a:extLst>
                    <a:ext uri="{9D8B030D-6E8A-4147-A177-3AD203B41FA5}">
                      <a16:colId xmlns:a16="http://schemas.microsoft.com/office/drawing/2014/main" val="1899525573"/>
                    </a:ext>
                  </a:extLst>
                </a:gridCol>
                <a:gridCol w="1668143">
                  <a:extLst>
                    <a:ext uri="{9D8B030D-6E8A-4147-A177-3AD203B41FA5}">
                      <a16:colId xmlns:a16="http://schemas.microsoft.com/office/drawing/2014/main" val="2145124637"/>
                    </a:ext>
                  </a:extLst>
                </a:gridCol>
              </a:tblGrid>
              <a:tr h="1960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0" cap="none" spc="-200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기         관</a:t>
                      </a:r>
                    </a:p>
                  </a:txBody>
                  <a:tcPr marL="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kern="0" spc="-8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컨슈머인사이트</a:t>
                      </a:r>
                    </a:p>
                  </a:txBody>
                  <a:tcPr marL="7200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0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이  메  일</a:t>
                      </a:r>
                    </a:p>
                  </a:txBody>
                  <a:tcPr marL="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en-US" altLang="ko-KR" sz="1000" b="0" kern="0" spc="-2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leejh@consumerinsight.kr</a:t>
                      </a:r>
                      <a:endParaRPr lang="ko-KR" altLang="en-US" sz="1000" b="0" kern="0" spc="-20" baseline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나눔고딕" panose="020D0604000000000000" pitchFamily="50" charset="-127"/>
                        <a:cs typeface="Tahoma" panose="020B0604030504040204" pitchFamily="34" charset="0"/>
                      </a:endParaRPr>
                    </a:p>
                  </a:txBody>
                  <a:tcPr marL="7200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56342"/>
                  </a:ext>
                </a:extLst>
              </a:tr>
              <a:tr h="19602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0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문         의</a:t>
                      </a:r>
                    </a:p>
                  </a:txBody>
                  <a:tcPr marL="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ko-KR" altLang="en-US" sz="1000" b="0" kern="0" spc="-8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이정헌 상무</a:t>
                      </a:r>
                    </a:p>
                  </a:txBody>
                  <a:tcPr marL="7200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defRPr/>
                      </a:pPr>
                      <a:r>
                        <a:rPr lang="ko-KR" altLang="en-US" sz="100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연 </a:t>
                      </a:r>
                      <a:r>
                        <a:rPr lang="ko-KR" altLang="en-US" sz="1000" b="1" kern="0" spc="-20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락</a:t>
                      </a:r>
                      <a:r>
                        <a:rPr lang="ko-KR" altLang="en-US" sz="1000" b="1" kern="0" spc="-2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  처</a:t>
                      </a:r>
                    </a:p>
                  </a:txBody>
                  <a:tcPr marL="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defRPr/>
                      </a:pPr>
                      <a:r>
                        <a:rPr lang="en-US" altLang="ko-KR" sz="1000" b="0" kern="0" spc="-20" baseline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Tahoma" panose="020B0604030504040204" pitchFamily="34" charset="0"/>
                        </a:rPr>
                        <a:t>02) 6004-7680</a:t>
                      </a:r>
                      <a:endParaRPr lang="ko-KR" altLang="en-US" sz="1000" b="0" kern="0" spc="-20" baseline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나눔고딕" panose="020D0604000000000000" pitchFamily="50" charset="-127"/>
                        <a:cs typeface="Tahoma" panose="020B0604030504040204" pitchFamily="34" charset="0"/>
                      </a:endParaRPr>
                    </a:p>
                  </a:txBody>
                  <a:tcPr marL="72000" marR="0" marT="18001" marB="1800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421776"/>
                  </a:ext>
                </a:extLst>
              </a:tr>
            </a:tbl>
          </a:graphicData>
        </a:graphic>
      </p:graphicFrame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850BB5F0-5641-4089-A131-E69E7A6A11AB}"/>
              </a:ext>
            </a:extLst>
          </p:cNvPr>
          <p:cNvCxnSpPr>
            <a:cxnSpLocks/>
          </p:cNvCxnSpPr>
          <p:nvPr/>
        </p:nvCxnSpPr>
        <p:spPr>
          <a:xfrm>
            <a:off x="1839006" y="1044768"/>
            <a:ext cx="4631418" cy="0"/>
          </a:xfrm>
          <a:prstGeom prst="line">
            <a:avLst/>
          </a:prstGeom>
          <a:ln w="158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4F1D85A4-0CF7-47E5-B167-661445BE24C5}"/>
              </a:ext>
            </a:extLst>
          </p:cNvPr>
          <p:cNvCxnSpPr>
            <a:cxnSpLocks/>
          </p:cNvCxnSpPr>
          <p:nvPr/>
        </p:nvCxnSpPr>
        <p:spPr>
          <a:xfrm>
            <a:off x="518187" y="3034040"/>
            <a:ext cx="5769326" cy="0"/>
          </a:xfrm>
          <a:prstGeom prst="line">
            <a:avLst/>
          </a:prstGeom>
          <a:ln w="15875" cap="rnd">
            <a:solidFill>
              <a:srgbClr val="CF1B2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E51F8604-4396-45A9-AE0D-9121C71E210D}"/>
              </a:ext>
            </a:extLst>
          </p:cNvPr>
          <p:cNvCxnSpPr>
            <a:cxnSpLocks/>
          </p:cNvCxnSpPr>
          <p:nvPr/>
        </p:nvCxnSpPr>
        <p:spPr>
          <a:xfrm>
            <a:off x="518187" y="4868205"/>
            <a:ext cx="5769326" cy="0"/>
          </a:xfrm>
          <a:prstGeom prst="line">
            <a:avLst/>
          </a:prstGeom>
          <a:ln w="15875" cap="rnd">
            <a:solidFill>
              <a:srgbClr val="CF1B2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FA4E5B1B-7935-4E04-AB3E-499288BCE820}"/>
              </a:ext>
            </a:extLst>
          </p:cNvPr>
          <p:cNvGrpSpPr/>
          <p:nvPr/>
        </p:nvGrpSpPr>
        <p:grpSpPr>
          <a:xfrm>
            <a:off x="1028417" y="1951500"/>
            <a:ext cx="4801314" cy="727020"/>
            <a:chOff x="2863426" y="2158023"/>
            <a:chExt cx="1131279" cy="400195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63BBF948-0508-463A-9925-A06FD1F310A9}"/>
                </a:ext>
              </a:extLst>
            </p:cNvPr>
            <p:cNvSpPr/>
            <p:nvPr/>
          </p:nvSpPr>
          <p:spPr>
            <a:xfrm>
              <a:off x="2863426" y="2158023"/>
              <a:ext cx="1131279" cy="220244"/>
            </a:xfrm>
            <a:prstGeom prst="rect">
              <a:avLst/>
            </a:prstGeom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ko-KR" altLang="en-US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아이폰 이용자 </a:t>
              </a:r>
              <a:r>
                <a:rPr lang="en-US" altLang="ko-KR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4</a:t>
              </a:r>
              <a:r>
                <a:rPr lang="ko-KR" altLang="en-US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명 중 </a:t>
              </a:r>
              <a:r>
                <a:rPr lang="en-US" altLang="ko-KR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3</a:t>
              </a:r>
              <a:r>
                <a:rPr lang="ko-KR" altLang="en-US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명 </a:t>
              </a:r>
              <a:r>
                <a:rPr lang="en-US" altLang="ko-KR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"</a:t>
              </a:r>
              <a:r>
                <a:rPr lang="ko-KR" altLang="en-US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애플페이 이용 의향</a:t>
              </a:r>
              <a:r>
                <a:rPr lang="en-US" altLang="ko-KR" sz="20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"</a:t>
              </a:r>
              <a:endParaRPr lang="ko-KR" altLang="en-US" sz="20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ea typeface="나눔고딕 ExtraBold" panose="020D0904000000000000" pitchFamily="50" charset="-127"/>
                <a:cs typeface="Tahoma" panose="020B0604030504040204" pitchFamily="34" charset="0"/>
              </a:endParaRPr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C60B2410-A6B3-42FA-9B06-EA9B31144669}"/>
                </a:ext>
              </a:extLst>
            </p:cNvPr>
            <p:cNvSpPr/>
            <p:nvPr/>
          </p:nvSpPr>
          <p:spPr>
            <a:xfrm>
              <a:off x="2953830" y="2388799"/>
              <a:ext cx="950362" cy="169419"/>
            </a:xfrm>
            <a:prstGeom prst="rect">
              <a:avLst/>
            </a:prstGeom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altLang="ko-KR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(</a:t>
              </a:r>
              <a:r>
                <a:rPr lang="ko-KR" altLang="en-US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주례</a:t>
              </a:r>
              <a:r>
                <a:rPr lang="en-US" altLang="ko-KR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)</a:t>
              </a:r>
              <a:r>
                <a:rPr lang="ko-KR" altLang="en-US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 금융 플랫폼 기획조사 </a:t>
              </a:r>
              <a:r>
                <a:rPr lang="en-US" altLang="ko-KR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3</a:t>
              </a:r>
              <a:r>
                <a:rPr lang="ko-KR" altLang="en-US" sz="13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월 이슈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a typeface="나눔고딕" panose="020D0604000000000000" pitchFamily="50" charset="-127"/>
                  <a:cs typeface="Tahoma" panose="020B0604030504040204" pitchFamily="34" charset="0"/>
                </a:rPr>
                <a:t> 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‘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애플페이 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vs  </a:t>
              </a:r>
              <a:r>
                <a:rPr lang="ko-KR" altLang="en-US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삼성페이</a:t>
              </a:r>
              <a:r>
                <a:rPr lang="en-US" altLang="ko-KR" sz="1400" b="1" kern="0" spc="-10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rgbClr val="C00000"/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’</a:t>
              </a:r>
              <a:endParaRPr lang="ko-KR" altLang="en-US" sz="16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ea typeface="나눔고딕" panose="020D0604000000000000" pitchFamily="50" charset="-127"/>
                <a:cs typeface="Tahoma" panose="020B0604030504040204" pitchFamily="34" charset="0"/>
              </a:endParaRPr>
            </a:p>
          </p:txBody>
        </p:sp>
      </p:grp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F3CB0163-D7CE-4B7F-BDE6-D646DF832BA0}"/>
              </a:ext>
            </a:extLst>
          </p:cNvPr>
          <p:cNvSpPr/>
          <p:nvPr/>
        </p:nvSpPr>
        <p:spPr>
          <a:xfrm>
            <a:off x="641494" y="3240846"/>
            <a:ext cx="5672627" cy="1415772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 marL="180000" indent="-180000"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나눔고딕" panose="020D0604000000000000" pitchFamily="50" charset="-127"/>
              <a:buChar char="-"/>
              <a:defRPr/>
            </a:pP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애플페이를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“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현대카드로 바로 이용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” 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보다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“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다른 카드 확대 후 이용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” 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더 많아</a:t>
            </a:r>
          </a:p>
          <a:p>
            <a:pPr marL="180000" indent="-180000"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나눔고딕" panose="020D0604000000000000" pitchFamily="50" charset="-127"/>
              <a:buChar char="-"/>
              <a:defRPr/>
            </a:pP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애플페이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, 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우려되는 것은 사용 가능 카드사와 사용처 확대 제약</a:t>
            </a:r>
          </a:p>
          <a:p>
            <a:pPr marL="180000" indent="-180000"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나눔고딕" panose="020D0604000000000000" pitchFamily="50" charset="-127"/>
              <a:buChar char="-"/>
              <a:defRPr/>
            </a:pP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갤럭시 이용자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10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명 중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9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명 애플페이 이용 의향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“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없음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”</a:t>
            </a:r>
            <a:endParaRPr lang="ko-KR" altLang="en-US" sz="1400" b="1" kern="0" spc="-50" dirty="0">
              <a:ln>
                <a:solidFill>
                  <a:prstClr val="white">
                    <a:alpha val="0"/>
                  </a:prstClr>
                </a:solidFill>
              </a:ln>
              <a:ea typeface="나눔고딕" panose="020D0604000000000000" pitchFamily="50" charset="-127"/>
              <a:cs typeface="Tahoma" panose="020B0604030504040204" pitchFamily="34" charset="0"/>
            </a:endParaRPr>
          </a:p>
          <a:p>
            <a:pPr marL="180000" indent="-180000">
              <a:spcAft>
                <a:spcPts val="1200"/>
              </a:spcAft>
              <a:buClr>
                <a:schemeClr val="bg1">
                  <a:lumMod val="50000"/>
                </a:schemeClr>
              </a:buClr>
              <a:buFont typeface="나눔고딕" panose="020D0604000000000000" pitchFamily="50" charset="-127"/>
              <a:buChar char="-"/>
              <a:defRPr/>
            </a:pP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애플페이에 맞선 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'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삼성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-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네이버페이 동맹</a:t>
            </a:r>
            <a:r>
              <a:rPr lang="en-US" altLang="ko-KR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'</a:t>
            </a:r>
            <a:r>
              <a:rPr lang="ko-KR" altLang="en-US" sz="14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ea typeface="나눔고딕" panose="020D0604000000000000" pitchFamily="50" charset="-127"/>
                <a:cs typeface="Tahoma" panose="020B0604030504040204" pitchFamily="34" charset="0"/>
              </a:rPr>
              <a:t>은 긍정적 효과 전망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44F956CE-1EB2-4C32-8474-0E108A13AFB6}"/>
              </a:ext>
            </a:extLst>
          </p:cNvPr>
          <p:cNvSpPr/>
          <p:nvPr/>
        </p:nvSpPr>
        <p:spPr>
          <a:xfrm>
            <a:off x="582819" y="1267782"/>
            <a:ext cx="628698" cy="4850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</a:t>
            </a:r>
            <a:b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</a:br>
            <a:r>
              <a:rPr lang="en-US" altLang="ko-KR" sz="11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2023</a:t>
            </a:r>
            <a:endParaRPr lang="ko-KR" altLang="en-US" sz="11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D95DB99-AA4D-4282-AB74-F57F1747C1F1}"/>
              </a:ext>
            </a:extLst>
          </p:cNvPr>
          <p:cNvSpPr/>
          <p:nvPr/>
        </p:nvSpPr>
        <p:spPr>
          <a:xfrm>
            <a:off x="1108572" y="5436403"/>
            <a:ext cx="4675008" cy="2679499"/>
          </a:xfrm>
          <a:prstGeom prst="roundRect">
            <a:avLst>
              <a:gd name="adj" fmla="val 7799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>
            <a:noAutofit/>
          </a:bodyPr>
          <a:lstStyle/>
          <a:p>
            <a:pPr algn="ctr">
              <a:lnSpc>
                <a:spcPct val="150000"/>
              </a:lnSpc>
              <a:spcAft>
                <a:spcPts val="599"/>
              </a:spcAft>
            </a:pPr>
            <a:r>
              <a:rPr lang="en-US" altLang="ko-KR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(</a:t>
            </a:r>
            <a:r>
              <a:rPr lang="ko-KR" altLang="en-US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주례</a:t>
            </a:r>
            <a:r>
              <a:rPr lang="en-US" altLang="ko-KR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)</a:t>
            </a:r>
            <a:r>
              <a:rPr lang="ko-KR" altLang="en-US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 금융 플랫폼 기획조사</a:t>
            </a:r>
            <a:r>
              <a:rPr lang="en-US" altLang="ko-KR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 </a:t>
            </a:r>
            <a:r>
              <a:rPr lang="ko-KR" altLang="en-US" sz="1200" b="1" kern="0" spc="-5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개요</a:t>
            </a:r>
            <a:endParaRPr lang="en-US" altLang="ko-KR" sz="1200" b="1" kern="0" spc="-50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조사기간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매주 월요일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~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목요일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(4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일간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조사방법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이메일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모바일 조사</a:t>
            </a: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조사대상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전국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세 성인</a:t>
            </a:r>
            <a:endParaRPr lang="en-US" altLang="ko-KR" sz="1101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조사표본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매주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500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명 이상</a:t>
            </a:r>
            <a:endParaRPr lang="en-US" altLang="ko-KR" sz="1101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표본 프레임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약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86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만명의 </a:t>
            </a:r>
            <a:r>
              <a:rPr lang="ko-KR" altLang="en-US" sz="1101" dirty="0" err="1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비편향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패널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(Unbiased Panel)</a:t>
            </a:r>
          </a:p>
          <a:p>
            <a:pPr>
              <a:lnSpc>
                <a:spcPct val="150000"/>
              </a:lnSpc>
            </a:pP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○ 표본추출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   - 1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단계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성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·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연령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·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지역별 </a:t>
            </a:r>
            <a:r>
              <a:rPr lang="ko-KR" altLang="en-US" sz="1101" dirty="0" err="1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표본수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할당</a:t>
            </a:r>
            <a:endParaRPr lang="en-US" altLang="ko-KR" sz="1101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   - 2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단계 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: 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표본 프레임에서 성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·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연령</a:t>
            </a:r>
            <a:r>
              <a:rPr lang="en-US" altLang="ko-KR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 ·</a:t>
            </a:r>
            <a:r>
              <a:rPr lang="ko-KR" altLang="en-US" sz="1101" dirty="0">
                <a:solidFill>
                  <a:schemeClr val="tx1">
                    <a:lumMod val="95000"/>
                    <a:lumOff val="5000"/>
                  </a:schemeClr>
                </a:solidFill>
                <a:ea typeface="나눔고딕" panose="020D0604000000000000" pitchFamily="50" charset="-127"/>
              </a:rPr>
              <a:t>지역별 할당 후  무작위 추출</a:t>
            </a:r>
            <a:endParaRPr lang="en-US" altLang="ko-KR" sz="1101" dirty="0">
              <a:solidFill>
                <a:schemeClr val="tx1">
                  <a:lumMod val="95000"/>
                  <a:lumOff val="5000"/>
                </a:schemeClr>
              </a:solidFill>
              <a:ea typeface="나눔고딕" panose="020D0604000000000000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4E0F1CB-B8DE-4619-8222-63D41A0E1E89}"/>
              </a:ext>
            </a:extLst>
          </p:cNvPr>
          <p:cNvSpPr/>
          <p:nvPr/>
        </p:nvSpPr>
        <p:spPr>
          <a:xfrm>
            <a:off x="451713" y="8297312"/>
            <a:ext cx="6039576" cy="1111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컨슈머인사이트는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대규모 온라인패널을 통해 금융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자동차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이동통신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쇼핑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유통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관광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/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여행 등 다양한 산업에서 요구되는 전문적이고 과학적인 리서치 서비스를 제공하고 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수집된 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서베이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 데이터는 금융 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· 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통신 등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다양한 빅데이터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와 </a:t>
            </a:r>
            <a:b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</a:b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융복합 연계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하여 각 데이터의 한계점을 넘어서는 새로운 개념의 데이터를 제공하고 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 </a:t>
            </a:r>
            <a:b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</a:b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특히 최근에는 </a:t>
            </a:r>
            <a:r>
              <a:rPr lang="en-US" altLang="ko-KR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100% 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모바일 기반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으로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전국민 표본 대표성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을 가진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조사 플랫폼 ‘</a:t>
            </a:r>
            <a:r>
              <a:rPr lang="ko-KR" altLang="en-US" sz="900" b="1" dirty="0" err="1">
                <a:solidFill>
                  <a:srgbClr val="393C42"/>
                </a:solidFill>
                <a:ea typeface="나눔고딕" panose="020D0604000000000000" pitchFamily="50" charset="-127"/>
              </a:rPr>
              <a:t>국대패널’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을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 err="1">
                <a:solidFill>
                  <a:srgbClr val="393C42"/>
                </a:solidFill>
                <a:ea typeface="나눔고딕" panose="020D0604000000000000" pitchFamily="50" charset="-127"/>
              </a:rPr>
              <a:t>론칭</a:t>
            </a:r>
            <a:r>
              <a:rPr lang="ko-KR" altLang="en-US" sz="900" dirty="0" err="1">
                <a:solidFill>
                  <a:srgbClr val="393C42"/>
                </a:solidFill>
                <a:ea typeface="나눔고딕" panose="020D0604000000000000" pitchFamily="50" charset="-127"/>
              </a:rPr>
              <a:t>하고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 </a:t>
            </a:r>
            <a:r>
              <a:rPr lang="ko-KR" altLang="en-US" sz="900" b="1" dirty="0">
                <a:solidFill>
                  <a:srgbClr val="393C42"/>
                </a:solidFill>
                <a:ea typeface="나눔고딕" panose="020D0604000000000000" pitchFamily="50" charset="-127"/>
              </a:rPr>
              <a:t>조사업계 누구나 사용할 수 있도록 개방</a:t>
            </a:r>
            <a:r>
              <a:rPr lang="ko-KR" altLang="en-US" sz="900" dirty="0">
                <a:solidFill>
                  <a:srgbClr val="393C42"/>
                </a:solidFill>
                <a:ea typeface="나눔고딕" panose="020D0604000000000000" pitchFamily="50" charset="-127"/>
              </a:rPr>
              <a:t>했습니다</a:t>
            </a:r>
            <a:r>
              <a:rPr lang="en-US" altLang="ko-KR" sz="900" dirty="0">
                <a:solidFill>
                  <a:srgbClr val="393C42"/>
                </a:solidFill>
                <a:ea typeface="나눔고딕" panose="020D0604000000000000" pitchFamily="50" charset="-127"/>
              </a:rPr>
              <a:t>.</a:t>
            </a:r>
            <a:endParaRPr lang="ko-KR" altLang="en-US" sz="900" dirty="0">
              <a:ea typeface="나눔고딕" panose="020D0604000000000000" pitchFamily="50" charset="-127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B6F78C1-4398-42B1-BBE1-273A02E743DD}"/>
              </a:ext>
            </a:extLst>
          </p:cNvPr>
          <p:cNvSpPr/>
          <p:nvPr/>
        </p:nvSpPr>
        <p:spPr>
          <a:xfrm>
            <a:off x="2774370" y="509987"/>
            <a:ext cx="2760691" cy="461793"/>
          </a:xfrm>
          <a:prstGeom prst="rect">
            <a:avLst/>
          </a:prstGeom>
          <a:effectLst>
            <a:outerShdw dist="25400" dir="2700000" algn="tl" rotWithShape="0">
              <a:srgbClr val="6D6E71"/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ko-KR" altLang="en-US" sz="2401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401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401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2288C82-E7E7-4FD5-8F5C-C7027855B3F3}"/>
              </a:ext>
            </a:extLst>
          </p:cNvPr>
          <p:cNvSpPr/>
          <p:nvPr/>
        </p:nvSpPr>
        <p:spPr>
          <a:xfrm>
            <a:off x="2787191" y="320091"/>
            <a:ext cx="27350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ko-KR" altLang="en-US" sz="12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데이터 융복합</a:t>
            </a:r>
            <a:r>
              <a:rPr lang="en-US" altLang="ko-KR" sz="12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 · </a:t>
            </a:r>
            <a:r>
              <a:rPr lang="ko-KR" altLang="en-US" sz="1200" b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소비자리서치 전문 연구기관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1FC40B-7321-492E-B23C-8394A66EF169}"/>
              </a:ext>
            </a:extLst>
          </p:cNvPr>
          <p:cNvSpPr txBox="1"/>
          <p:nvPr/>
        </p:nvSpPr>
        <p:spPr>
          <a:xfrm>
            <a:off x="3019648" y="4886955"/>
            <a:ext cx="3318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* 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이슈 조사 수행 기간 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:  2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월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27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일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~ 3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월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15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일 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(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총 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3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주간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, 1,547</a:t>
            </a:r>
            <a:r>
              <a:rPr lang="ko-KR" altLang="en-US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명</a:t>
            </a:r>
            <a:r>
              <a:rPr lang="en-US" altLang="ko-KR" sz="1100" b="1" i="1" kern="0" spc="-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002060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)</a:t>
            </a:r>
            <a:endParaRPr lang="ko-KR" altLang="en-US" sz="1100" b="1" i="1" kern="0" spc="-100" dirty="0">
              <a:ln>
                <a:solidFill>
                  <a:prstClr val="white">
                    <a:alpha val="0"/>
                  </a:prstClr>
                </a:solidFill>
              </a:ln>
              <a:solidFill>
                <a:srgbClr val="002060"/>
              </a:solidFill>
              <a:ea typeface="나눔고딕" panose="020D0604000000000000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77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7"/>
            <a:ext cx="6509658" cy="600981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6" y="265762"/>
            <a:ext cx="3081368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788264CC-C5BB-4CAF-865B-29AE2ECD0954}"/>
              </a:ext>
            </a:extLst>
          </p:cNvPr>
          <p:cNvSpPr/>
          <p:nvPr/>
        </p:nvSpPr>
        <p:spPr>
          <a:xfrm>
            <a:off x="5280866" y="307634"/>
            <a:ext cx="1104148" cy="3163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3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 2023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1" rtlCol="0" anchor="ctr"/>
            <a:lstStyle/>
            <a:p>
              <a:pPr>
                <a:defRPr/>
              </a:pP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애플페이 이용 의향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3" y="345437"/>
            <a:ext cx="1163412" cy="24076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370BEF77-BC2C-4D53-8F29-AD127BE31A8C}"/>
              </a:ext>
            </a:extLst>
          </p:cNvPr>
          <p:cNvSpPr/>
          <p:nvPr/>
        </p:nvSpPr>
        <p:spPr>
          <a:xfrm>
            <a:off x="357983" y="1407880"/>
            <a:ext cx="608714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애플페이의 국내 서비스 개시일이 오는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3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월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21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일로 정해진 가운데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,</a:t>
            </a:r>
            <a:b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현재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 아이폰 이용자의 </a:t>
            </a:r>
            <a: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76.9%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가 애플페이 이용 의향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이 있다고 응답했음</a:t>
            </a:r>
          </a:p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갤럭시 휴대폰 이용자의 절반 정도만 현재 삼성페이를 잘 이용하고 있다고 응답한 것과 비교해보면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, 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 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이용 의향은 높은 수준이라고 할 수 있음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96CC18B-4587-4FED-B746-C6F1DE140FEF}"/>
              </a:ext>
            </a:extLst>
          </p:cNvPr>
          <p:cNvSpPr/>
          <p:nvPr/>
        </p:nvSpPr>
        <p:spPr>
          <a:xfrm>
            <a:off x="361951" y="2733675"/>
            <a:ext cx="6083178" cy="67536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양쪽 모서리가 둥근 사각형 35">
            <a:extLst>
              <a:ext uri="{FF2B5EF4-FFF2-40B4-BE49-F238E27FC236}">
                <a16:creationId xmlns:a16="http://schemas.microsoft.com/office/drawing/2014/main" id="{89CCEBE0-6806-455D-912F-D0ED683DDA54}"/>
              </a:ext>
            </a:extLst>
          </p:cNvPr>
          <p:cNvSpPr/>
          <p:nvPr/>
        </p:nvSpPr>
        <p:spPr>
          <a:xfrm>
            <a:off x="1366822" y="6006237"/>
            <a:ext cx="4073437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2]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갤럭시 이용자의 삼성페이 이용률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F8B77443-6286-4E5B-8051-74ECE6B02E19}"/>
              </a:ext>
            </a:extLst>
          </p:cNvPr>
          <p:cNvSpPr/>
          <p:nvPr/>
        </p:nvSpPr>
        <p:spPr>
          <a:xfrm>
            <a:off x="1687637" y="6239322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갤럭시 이용자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1,061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56" name="차트 55">
            <a:extLst>
              <a:ext uri="{FF2B5EF4-FFF2-40B4-BE49-F238E27FC236}">
                <a16:creationId xmlns:a16="http://schemas.microsoft.com/office/drawing/2014/main" id="{6E66702D-509F-4B90-B70F-8972A4303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9194647"/>
              </p:ext>
            </p:extLst>
          </p:nvPr>
        </p:nvGraphicFramePr>
        <p:xfrm>
          <a:off x="1884896" y="6416111"/>
          <a:ext cx="3335858" cy="24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31C71B46-35D4-410A-AAF7-A63E535FDBD6}"/>
              </a:ext>
            </a:extLst>
          </p:cNvPr>
          <p:cNvSpPr txBox="1"/>
          <p:nvPr/>
        </p:nvSpPr>
        <p:spPr>
          <a:xfrm>
            <a:off x="4483725" y="7197354"/>
            <a:ext cx="1474057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ko-KR" altLang="en-US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이용하고 있음</a:t>
            </a:r>
            <a:br>
              <a:rPr lang="en-US" altLang="ko-KR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</a:br>
            <a:r>
              <a:rPr lang="en-US" altLang="ko-KR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50.3%</a:t>
            </a:r>
            <a:endParaRPr lang="ko-KR" altLang="en-US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1D4BC7"/>
              </a:solidFill>
              <a:ea typeface="나눔고딕 ExtraBold" panose="020D0904000000000000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B0A616-EEC5-42E9-8B4A-5B334D3C2908}"/>
              </a:ext>
            </a:extLst>
          </p:cNvPr>
          <p:cNvSpPr txBox="1"/>
          <p:nvPr/>
        </p:nvSpPr>
        <p:spPr>
          <a:xfrm>
            <a:off x="1201521" y="7129071"/>
            <a:ext cx="171354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ko-KR" altLang="en-US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  <a:t>별로 잘 이용하지 않음</a:t>
            </a:r>
            <a:br>
              <a:rPr lang="en-US" altLang="ko-KR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</a:br>
            <a:r>
              <a:rPr lang="en-US" altLang="ko-KR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  <a:t>49.7%</a:t>
            </a:r>
            <a:endParaRPr lang="ko-KR" altLang="en-US" sz="14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ea typeface="나눔고딕 ExtraBold" panose="020D0904000000000000" pitchFamily="50" charset="-127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CB7D285B-E540-47D5-A744-070372FDFAA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5263"/>
          <a:stretch/>
        </p:blipFill>
        <p:spPr>
          <a:xfrm>
            <a:off x="3190047" y="7334285"/>
            <a:ext cx="477837" cy="413936"/>
          </a:xfrm>
          <a:prstGeom prst="rect">
            <a:avLst/>
          </a:prstGeom>
        </p:spPr>
      </p:pic>
      <p:pic>
        <p:nvPicPr>
          <p:cNvPr id="65" name="그림 64">
            <a:extLst>
              <a:ext uri="{FF2B5EF4-FFF2-40B4-BE49-F238E27FC236}">
                <a16:creationId xmlns:a16="http://schemas.microsoft.com/office/drawing/2014/main" id="{FE0B0FB7-ED9C-467D-ADD9-834D7C8246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723" t="11207"/>
          <a:stretch/>
        </p:blipFill>
        <p:spPr>
          <a:xfrm>
            <a:off x="2937597" y="7683199"/>
            <a:ext cx="1077996" cy="276141"/>
          </a:xfrm>
          <a:prstGeom prst="rect">
            <a:avLst/>
          </a:prstGeom>
        </p:spPr>
      </p:pic>
      <p:sp>
        <p:nvSpPr>
          <p:cNvPr id="67" name="양쪽 모서리가 둥근 사각형 35">
            <a:extLst>
              <a:ext uri="{FF2B5EF4-FFF2-40B4-BE49-F238E27FC236}">
                <a16:creationId xmlns:a16="http://schemas.microsoft.com/office/drawing/2014/main" id="{3FE86C91-F30F-4717-BA12-F380763167A0}"/>
              </a:ext>
            </a:extLst>
          </p:cNvPr>
          <p:cNvSpPr/>
          <p:nvPr/>
        </p:nvSpPr>
        <p:spPr>
          <a:xfrm>
            <a:off x="1366822" y="2886691"/>
            <a:ext cx="4073437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1]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아이폰 이용자의 애플페이 이용 의향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4CCA37F4-6CF5-48AA-B709-1AF28380992E}"/>
              </a:ext>
            </a:extLst>
          </p:cNvPr>
          <p:cNvSpPr/>
          <p:nvPr/>
        </p:nvSpPr>
        <p:spPr>
          <a:xfrm>
            <a:off x="1687637" y="3119776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아이폰 이용자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432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69" name="차트 68">
            <a:extLst>
              <a:ext uri="{FF2B5EF4-FFF2-40B4-BE49-F238E27FC236}">
                <a16:creationId xmlns:a16="http://schemas.microsoft.com/office/drawing/2014/main" id="{23422B10-71E8-4D1E-AA7F-C5EEED565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530431"/>
              </p:ext>
            </p:extLst>
          </p:nvPr>
        </p:nvGraphicFramePr>
        <p:xfrm>
          <a:off x="1884896" y="3301387"/>
          <a:ext cx="3335858" cy="24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0" name="TextBox 69">
            <a:extLst>
              <a:ext uri="{FF2B5EF4-FFF2-40B4-BE49-F238E27FC236}">
                <a16:creationId xmlns:a16="http://schemas.microsoft.com/office/drawing/2014/main" id="{A2C8C5AF-C5F3-4885-9322-D9973C57CD45}"/>
              </a:ext>
            </a:extLst>
          </p:cNvPr>
          <p:cNvSpPr txBox="1"/>
          <p:nvPr/>
        </p:nvSpPr>
        <p:spPr>
          <a:xfrm>
            <a:off x="4483725" y="4262513"/>
            <a:ext cx="1474058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ko-KR" altLang="en-US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 ExtraBold" panose="020D0904000000000000" pitchFamily="50" charset="-127"/>
              </a:rPr>
              <a:t>이용의향 있음</a:t>
            </a:r>
            <a:endParaRPr lang="en-US" altLang="ko-KR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C00000"/>
              </a:solidFill>
              <a:ea typeface="나눔고딕 ExtraBold" panose="020D0904000000000000" pitchFamily="50" charset="-127"/>
            </a:endParaRPr>
          </a:p>
          <a:p>
            <a:r>
              <a:rPr lang="en-US" altLang="ko-KR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 ExtraBold" panose="020D0904000000000000" pitchFamily="50" charset="-127"/>
              </a:rPr>
              <a:t>76.9%</a:t>
            </a:r>
            <a:endParaRPr lang="ko-KR" altLang="en-US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C00000"/>
              </a:solidFill>
              <a:ea typeface="나눔고딕 ExtraBold" panose="020D0904000000000000" pitchFamily="50" charset="-127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BB24D26-B40A-4E19-95D3-6A4F8F1DB4E1}"/>
              </a:ext>
            </a:extLst>
          </p:cNvPr>
          <p:cNvSpPr txBox="1"/>
          <p:nvPr/>
        </p:nvSpPr>
        <p:spPr>
          <a:xfrm>
            <a:off x="1742374" y="3538641"/>
            <a:ext cx="1172693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ko-KR" altLang="en-US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  <a:t>이용의향 없음</a:t>
            </a:r>
            <a:br>
              <a:rPr lang="en-US" altLang="ko-KR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</a:br>
            <a:r>
              <a:rPr lang="en-US" altLang="ko-KR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  <a:t>23.1%</a:t>
            </a:r>
            <a:endParaRPr lang="ko-KR" altLang="en-US" sz="14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>
                  <a:lumMod val="50000"/>
                  <a:lumOff val="50000"/>
                </a:schemeClr>
              </a:solidFill>
              <a:ea typeface="나눔고딕 ExtraBold" panose="020D0904000000000000" pitchFamily="50" charset="-127"/>
            </a:endParaRPr>
          </a:p>
        </p:txBody>
      </p:sp>
      <p:pic>
        <p:nvPicPr>
          <p:cNvPr id="72" name="Picture 4" descr="특징주] 애플페이 내년 출시 전망에 관련주 일제히 상승 - 조선비즈">
            <a:extLst>
              <a:ext uri="{FF2B5EF4-FFF2-40B4-BE49-F238E27FC236}">
                <a16:creationId xmlns:a16="http://schemas.microsoft.com/office/drawing/2014/main" id="{67D179AD-5655-4778-BC08-8B2B38B75E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38" t="31719" r="30310" b="29849"/>
          <a:stretch/>
        </p:blipFill>
        <p:spPr bwMode="auto">
          <a:xfrm>
            <a:off x="3082891" y="4369909"/>
            <a:ext cx="749367" cy="38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직사각형 72">
            <a:extLst>
              <a:ext uri="{FF2B5EF4-FFF2-40B4-BE49-F238E27FC236}">
                <a16:creationId xmlns:a16="http://schemas.microsoft.com/office/drawing/2014/main" id="{00CDA235-E56A-4628-8EB3-E07F5A7923AB}"/>
              </a:ext>
            </a:extLst>
          </p:cNvPr>
          <p:cNvSpPr/>
          <p:nvPr/>
        </p:nvSpPr>
        <p:spPr>
          <a:xfrm>
            <a:off x="326303" y="9079745"/>
            <a:ext cx="6083177" cy="369332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애플페이 서비스가 현대카드를 통해 우선 출시될 것으로 알려졌습니다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귀하께서는 애플페이를 이용할 의향이 있습니까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귀하의 삼성페이 사용 빈도는 어떻습니까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4190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그룹 68">
            <a:extLst>
              <a:ext uri="{FF2B5EF4-FFF2-40B4-BE49-F238E27FC236}">
                <a16:creationId xmlns:a16="http://schemas.microsoft.com/office/drawing/2014/main" id="{2569E70C-085B-41CB-B322-D668F3DEFA61}"/>
              </a:ext>
            </a:extLst>
          </p:cNvPr>
          <p:cNvGrpSpPr/>
          <p:nvPr/>
        </p:nvGrpSpPr>
        <p:grpSpPr>
          <a:xfrm>
            <a:off x="2280721" y="8569525"/>
            <a:ext cx="2484000" cy="161583"/>
            <a:chOff x="2248971" y="4836194"/>
            <a:chExt cx="3186000" cy="175064"/>
          </a:xfrm>
        </p:grpSpPr>
        <p:sp>
          <p:nvSpPr>
            <p:cNvPr id="70" name="왼쪽 대괄호 69">
              <a:extLst>
                <a:ext uri="{FF2B5EF4-FFF2-40B4-BE49-F238E27FC236}">
                  <a16:creationId xmlns:a16="http://schemas.microsoft.com/office/drawing/2014/main" id="{468EE672-868B-48E3-845F-968C485144E7}"/>
                </a:ext>
              </a:extLst>
            </p:cNvPr>
            <p:cNvSpPr/>
            <p:nvPr/>
          </p:nvSpPr>
          <p:spPr>
            <a:xfrm rot="16200000">
              <a:off x="3802967" y="3291722"/>
              <a:ext cx="78007" cy="3186000"/>
            </a:xfrm>
            <a:prstGeom prst="leftBracket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i="1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5869C4E0-C9D6-4546-B0D5-8BA9CA9BAFE9}"/>
                </a:ext>
              </a:extLst>
            </p:cNvPr>
            <p:cNvSpPr txBox="1"/>
            <p:nvPr/>
          </p:nvSpPr>
          <p:spPr>
            <a:xfrm>
              <a:off x="3418642" y="4836194"/>
              <a:ext cx="1053953" cy="1750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>
              <a:spAutoFit/>
            </a:bodyPr>
            <a:lstStyle>
              <a:defPPr>
                <a:defRPr lang="en-US"/>
              </a:defPPr>
              <a:lvl1pPr>
                <a:defRPr sz="1050" b="1" i="1" spc="-38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defRPr>
              </a:lvl1pPr>
            </a:lstStyle>
            <a:p>
              <a:r>
                <a:rPr lang="ko-KR" altLang="en-US" dirty="0"/>
                <a:t>이용의향 </a:t>
              </a:r>
              <a:r>
                <a:rPr lang="en-US" altLang="ko-KR" dirty="0"/>
                <a:t>61.7%</a:t>
              </a:r>
              <a:endParaRPr lang="ko-KR" altLang="en-US" dirty="0"/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D03B257-30D7-45CD-AD58-184912BCB0AC}"/>
              </a:ext>
            </a:extLst>
          </p:cNvPr>
          <p:cNvGrpSpPr/>
          <p:nvPr/>
        </p:nvGrpSpPr>
        <p:grpSpPr>
          <a:xfrm>
            <a:off x="2280721" y="4668384"/>
            <a:ext cx="3093919" cy="169277"/>
            <a:chOff x="2248971" y="4832026"/>
            <a:chExt cx="3186000" cy="183400"/>
          </a:xfrm>
        </p:grpSpPr>
        <p:sp>
          <p:nvSpPr>
            <p:cNvPr id="58" name="왼쪽 대괄호 57">
              <a:extLst>
                <a:ext uri="{FF2B5EF4-FFF2-40B4-BE49-F238E27FC236}">
                  <a16:creationId xmlns:a16="http://schemas.microsoft.com/office/drawing/2014/main" id="{3F974C6B-F10F-4240-9577-21DB96081987}"/>
                </a:ext>
              </a:extLst>
            </p:cNvPr>
            <p:cNvSpPr/>
            <p:nvPr/>
          </p:nvSpPr>
          <p:spPr>
            <a:xfrm rot="16200000">
              <a:off x="3802663" y="3291418"/>
              <a:ext cx="78615" cy="3186000"/>
            </a:xfrm>
            <a:prstGeom prst="leftBracket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i="1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325BDD1-C504-4961-B6DE-6BDD5B4F90D3}"/>
                </a:ext>
              </a:extLst>
            </p:cNvPr>
            <p:cNvSpPr txBox="1"/>
            <p:nvPr/>
          </p:nvSpPr>
          <p:spPr>
            <a:xfrm>
              <a:off x="3452798" y="4832026"/>
              <a:ext cx="918447" cy="18340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>
              <a:spAutoFit/>
            </a:bodyPr>
            <a:lstStyle/>
            <a:p>
              <a:r>
                <a:rPr lang="ko-KR" altLang="en-US" sz="1050" b="1" i="1" spc="-38" dirty="0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rPr>
                <a:t>이용의향 </a:t>
              </a:r>
              <a:r>
                <a:rPr lang="en-US" altLang="ko-KR" sz="1100" b="1" i="1" spc="-38" dirty="0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rPr>
                <a:t>76.9%</a:t>
              </a:r>
              <a:endParaRPr lang="ko-KR" altLang="en-US" sz="1050" b="1" i="1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endParaRPr>
            </a:p>
          </p:txBody>
        </p: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4C5B4E95-09A4-4933-A458-AA5DAD32BD54}"/>
              </a:ext>
            </a:extLst>
          </p:cNvPr>
          <p:cNvGrpSpPr/>
          <p:nvPr/>
        </p:nvGrpSpPr>
        <p:grpSpPr>
          <a:xfrm>
            <a:off x="2280721" y="5647535"/>
            <a:ext cx="3222000" cy="161583"/>
            <a:chOff x="2248971" y="4836194"/>
            <a:chExt cx="3186000" cy="175064"/>
          </a:xfrm>
        </p:grpSpPr>
        <p:sp>
          <p:nvSpPr>
            <p:cNvPr id="61" name="왼쪽 대괄호 60">
              <a:extLst>
                <a:ext uri="{FF2B5EF4-FFF2-40B4-BE49-F238E27FC236}">
                  <a16:creationId xmlns:a16="http://schemas.microsoft.com/office/drawing/2014/main" id="{8DB59F2B-907E-45AE-9820-6C20B028FD2F}"/>
                </a:ext>
              </a:extLst>
            </p:cNvPr>
            <p:cNvSpPr/>
            <p:nvPr/>
          </p:nvSpPr>
          <p:spPr>
            <a:xfrm rot="16200000">
              <a:off x="3802967" y="3291724"/>
              <a:ext cx="78007" cy="3186000"/>
            </a:xfrm>
            <a:prstGeom prst="leftBracket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i="1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308D2A6-1C82-474E-8E59-389FDF80988F}"/>
                </a:ext>
              </a:extLst>
            </p:cNvPr>
            <p:cNvSpPr txBox="1"/>
            <p:nvPr/>
          </p:nvSpPr>
          <p:spPr>
            <a:xfrm>
              <a:off x="3452798" y="4836194"/>
              <a:ext cx="885801" cy="1750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>
              <a:spAutoFit/>
            </a:bodyPr>
            <a:lstStyle>
              <a:defPPr>
                <a:defRPr lang="en-US"/>
              </a:defPPr>
              <a:lvl1pPr>
                <a:defRPr sz="1050" b="1" i="1" spc="-38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defRPr>
              </a:lvl1pPr>
            </a:lstStyle>
            <a:p>
              <a:r>
                <a:rPr lang="ko-KR" altLang="en-US" dirty="0"/>
                <a:t>이용의향 </a:t>
              </a:r>
              <a:r>
                <a:rPr lang="en-US" altLang="ko-KR" dirty="0"/>
                <a:t>79.9%</a:t>
              </a:r>
              <a:endParaRPr lang="ko-KR" altLang="en-US" dirty="0"/>
            </a:p>
          </p:txBody>
        </p: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9ED86F40-41DD-4263-8C51-B494C91E9B0A}"/>
              </a:ext>
            </a:extLst>
          </p:cNvPr>
          <p:cNvGrpSpPr/>
          <p:nvPr/>
        </p:nvGrpSpPr>
        <p:grpSpPr>
          <a:xfrm>
            <a:off x="2280722" y="6618992"/>
            <a:ext cx="3132000" cy="161583"/>
            <a:chOff x="2248972" y="4836194"/>
            <a:chExt cx="3186000" cy="175064"/>
          </a:xfrm>
        </p:grpSpPr>
        <p:sp>
          <p:nvSpPr>
            <p:cNvPr id="64" name="왼쪽 대괄호 63">
              <a:extLst>
                <a:ext uri="{FF2B5EF4-FFF2-40B4-BE49-F238E27FC236}">
                  <a16:creationId xmlns:a16="http://schemas.microsoft.com/office/drawing/2014/main" id="{CC39645C-574F-4B32-9E69-A0D9E7DEEE2A}"/>
                </a:ext>
              </a:extLst>
            </p:cNvPr>
            <p:cNvSpPr/>
            <p:nvPr/>
          </p:nvSpPr>
          <p:spPr>
            <a:xfrm rot="16200000">
              <a:off x="3802968" y="3291722"/>
              <a:ext cx="78007" cy="3186000"/>
            </a:xfrm>
            <a:prstGeom prst="leftBracket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i="1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9DC95D7-9BFF-44F4-BD0E-6CBAF10F072B}"/>
                </a:ext>
              </a:extLst>
            </p:cNvPr>
            <p:cNvSpPr txBox="1"/>
            <p:nvPr/>
          </p:nvSpPr>
          <p:spPr>
            <a:xfrm>
              <a:off x="3452798" y="4836194"/>
              <a:ext cx="890750" cy="1750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>
              <a:spAutoFit/>
            </a:bodyPr>
            <a:lstStyle>
              <a:defPPr>
                <a:defRPr lang="en-US"/>
              </a:defPPr>
              <a:lvl1pPr>
                <a:defRPr sz="1050" b="1" i="1" spc="-38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defRPr>
              </a:lvl1pPr>
            </a:lstStyle>
            <a:p>
              <a:r>
                <a:rPr lang="ko-KR" altLang="en-US" dirty="0"/>
                <a:t>이용의향 </a:t>
              </a:r>
              <a:r>
                <a:rPr lang="en-US" altLang="ko-KR" dirty="0"/>
                <a:t>77.9%</a:t>
              </a:r>
              <a:endParaRPr lang="ko-KR" altLang="en-US" dirty="0"/>
            </a:p>
          </p:txBody>
        </p: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9B1A859D-AE86-4C68-B5E0-C4C9D3435477}"/>
              </a:ext>
            </a:extLst>
          </p:cNvPr>
          <p:cNvGrpSpPr/>
          <p:nvPr/>
        </p:nvGrpSpPr>
        <p:grpSpPr>
          <a:xfrm>
            <a:off x="2280722" y="7590449"/>
            <a:ext cx="3132000" cy="161583"/>
            <a:chOff x="2248972" y="4836194"/>
            <a:chExt cx="3186000" cy="175064"/>
          </a:xfrm>
        </p:grpSpPr>
        <p:sp>
          <p:nvSpPr>
            <p:cNvPr id="67" name="왼쪽 대괄호 66">
              <a:extLst>
                <a:ext uri="{FF2B5EF4-FFF2-40B4-BE49-F238E27FC236}">
                  <a16:creationId xmlns:a16="http://schemas.microsoft.com/office/drawing/2014/main" id="{182DF2DB-AB96-49D4-B5BE-F68783A7732D}"/>
                </a:ext>
              </a:extLst>
            </p:cNvPr>
            <p:cNvSpPr/>
            <p:nvPr/>
          </p:nvSpPr>
          <p:spPr>
            <a:xfrm rot="16200000">
              <a:off x="3802968" y="3291722"/>
              <a:ext cx="78007" cy="3186000"/>
            </a:xfrm>
            <a:prstGeom prst="leftBracket">
              <a:avLst/>
            </a:prstGeom>
            <a:ln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i="1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6E8253A-699A-4763-838F-83DBFBECF75B}"/>
                </a:ext>
              </a:extLst>
            </p:cNvPr>
            <p:cNvSpPr txBox="1"/>
            <p:nvPr/>
          </p:nvSpPr>
          <p:spPr>
            <a:xfrm>
              <a:off x="3452798" y="4836194"/>
              <a:ext cx="873189" cy="17506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36000" tIns="0" rIns="36000" bIns="0" rtlCol="0" anchor="ctr">
              <a:spAutoFit/>
            </a:bodyPr>
            <a:lstStyle>
              <a:defPPr>
                <a:defRPr lang="en-US"/>
              </a:defPPr>
              <a:lvl1pPr>
                <a:defRPr sz="1050" b="1" i="1" spc="-38">
                  <a:ln>
                    <a:solidFill>
                      <a:srgbClr val="31859C">
                        <a:alpha val="0"/>
                      </a:srgbClr>
                    </a:solidFill>
                  </a:ln>
                  <a:solidFill>
                    <a:prstClr val="black"/>
                  </a:solidFill>
                  <a:ea typeface="나눔고딕" panose="020D0604000000000000" pitchFamily="50" charset="-127"/>
                </a:defRPr>
              </a:lvl1pPr>
            </a:lstStyle>
            <a:p>
              <a:r>
                <a:rPr lang="ko-KR" altLang="en-US" dirty="0"/>
                <a:t>이용의향 </a:t>
              </a:r>
              <a:r>
                <a:rPr lang="en-US" altLang="ko-KR" dirty="0"/>
                <a:t>77.6%</a:t>
              </a:r>
              <a:endParaRPr lang="ko-KR" altLang="en-US" dirty="0"/>
            </a:p>
          </p:txBody>
        </p:sp>
      </p:grpSp>
      <p:graphicFrame>
        <p:nvGraphicFramePr>
          <p:cNvPr id="29" name="차트 28">
            <a:extLst>
              <a:ext uri="{FF2B5EF4-FFF2-40B4-BE49-F238E27FC236}">
                <a16:creationId xmlns:a16="http://schemas.microsoft.com/office/drawing/2014/main" id="{6AF90270-1F04-41B5-96A8-9FBFCF6938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6330639"/>
              </p:ext>
            </p:extLst>
          </p:nvPr>
        </p:nvGraphicFramePr>
        <p:xfrm>
          <a:off x="1684479" y="3838215"/>
          <a:ext cx="4808095" cy="509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7"/>
            <a:ext cx="6509658" cy="600981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6" y="265762"/>
            <a:ext cx="3081368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788264CC-C5BB-4CAF-865B-29AE2ECD0954}"/>
              </a:ext>
            </a:extLst>
          </p:cNvPr>
          <p:cNvSpPr/>
          <p:nvPr/>
        </p:nvSpPr>
        <p:spPr>
          <a:xfrm>
            <a:off x="5280866" y="307634"/>
            <a:ext cx="1104148" cy="3163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3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 2023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1" rtlCol="0" anchor="ctr"/>
            <a:lstStyle/>
            <a:p>
              <a:pPr>
                <a:defRPr/>
              </a:pP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애플페이 이용 의향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3" y="345437"/>
            <a:ext cx="1163412" cy="24076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370BEF77-BC2C-4D53-8F29-AD127BE31A8C}"/>
              </a:ext>
            </a:extLst>
          </p:cNvPr>
          <p:cNvSpPr/>
          <p:nvPr/>
        </p:nvSpPr>
        <p:spPr>
          <a:xfrm>
            <a:off x="357983" y="1407880"/>
            <a:ext cx="608714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 이용은 서비스 개시 후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현대카드로 바로 이용</a:t>
            </a:r>
            <a: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(34.0%)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하기보다는</a:t>
            </a:r>
            <a:b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타 카드사로 확대되기를 기다렸다 이용</a:t>
            </a:r>
            <a: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(42.8%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)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하겠다는 응답이 더 높았음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50~60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대의 애플페이 이용 의향도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60%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 이상 높은 의향을 보임 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E3BE12-2816-45EE-9C77-15EE72808663}"/>
              </a:ext>
            </a:extLst>
          </p:cNvPr>
          <p:cNvSpPr txBox="1"/>
          <p:nvPr/>
        </p:nvSpPr>
        <p:spPr>
          <a:xfrm>
            <a:off x="3680989" y="3410115"/>
            <a:ext cx="1597297" cy="76944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  <a:t>다른 카드사로</a:t>
            </a:r>
            <a:br>
              <a:rPr lang="en-US" altLang="ko-KR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</a:b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  <a:t>확대될 때까지 기다렸다가</a:t>
            </a:r>
            <a:br>
              <a:rPr lang="en-US" altLang="ko-KR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</a:b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  <a:t>이용할 것</a:t>
            </a:r>
            <a:br>
              <a:rPr lang="en-US" altLang="ko-KR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</a:b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FF5050"/>
                </a:solidFill>
                <a:ea typeface="나눔고딕" panose="020D0604000000000000" pitchFamily="50" charset="-127"/>
              </a:rPr>
              <a:t>▼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96CC18B-4587-4FED-B746-C6F1DE140FEF}"/>
              </a:ext>
            </a:extLst>
          </p:cNvPr>
          <p:cNvSpPr/>
          <p:nvPr/>
        </p:nvSpPr>
        <p:spPr>
          <a:xfrm>
            <a:off x="361951" y="2733675"/>
            <a:ext cx="6083178" cy="67536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1" name="양쪽 모서리가 둥근 사각형 35">
            <a:extLst>
              <a:ext uri="{FF2B5EF4-FFF2-40B4-BE49-F238E27FC236}">
                <a16:creationId xmlns:a16="http://schemas.microsoft.com/office/drawing/2014/main" id="{89CCEBE0-6806-455D-912F-D0ED683DDA54}"/>
              </a:ext>
            </a:extLst>
          </p:cNvPr>
          <p:cNvSpPr/>
          <p:nvPr/>
        </p:nvSpPr>
        <p:spPr>
          <a:xfrm>
            <a:off x="1366822" y="2890904"/>
            <a:ext cx="4073437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3]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연령대별 애플페이 이용 의향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F8B77443-6286-4E5B-8051-74ECE6B02E19}"/>
              </a:ext>
            </a:extLst>
          </p:cNvPr>
          <p:cNvSpPr/>
          <p:nvPr/>
        </p:nvSpPr>
        <p:spPr>
          <a:xfrm>
            <a:off x="1687637" y="3123989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아이폰 이용자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432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45CDA7B2-9610-4B83-A71C-8BBEC6AB7023}"/>
              </a:ext>
            </a:extLst>
          </p:cNvPr>
          <p:cNvSpPr/>
          <p:nvPr/>
        </p:nvSpPr>
        <p:spPr>
          <a:xfrm>
            <a:off x="512766" y="5187929"/>
            <a:ext cx="965199" cy="36159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125303" fontAlgn="ctr" latinLnBrk="1">
              <a:defRPr sz="1197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</a:defRPr>
            </a:pPr>
            <a:r>
              <a:rPr lang="ko-KR" altLang="en-US" sz="13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연령대</a:t>
            </a:r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85F17125-F9AA-4E1B-8157-07C7AAFCCCCA}"/>
              </a:ext>
            </a:extLst>
          </p:cNvPr>
          <p:cNvSpPr/>
          <p:nvPr/>
        </p:nvSpPr>
        <p:spPr>
          <a:xfrm>
            <a:off x="512763" y="4122364"/>
            <a:ext cx="1659894" cy="682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125303" fontAlgn="ctr" latinLnBrk="1">
              <a:defRPr sz="1197" b="1" i="0" u="none" strike="noStrike" kern="1200" spc="-7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</a:defRPr>
            </a:pPr>
            <a:r>
              <a:rPr lang="ko-KR" altLang="en-US" sz="13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아이폰 이용자</a:t>
            </a:r>
            <a:br>
              <a:rPr lang="en-US" altLang="ko-KR" sz="13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전체</a:t>
            </a:r>
            <a:endParaRPr lang="ko-KR" altLang="en-US" sz="13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" panose="020D0604000000000000" pitchFamily="50" charset="-127"/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63C62494-C58C-4701-8352-E8C83A682B9A}"/>
              </a:ext>
            </a:extLst>
          </p:cNvPr>
          <p:cNvSpPr/>
          <p:nvPr/>
        </p:nvSpPr>
        <p:spPr>
          <a:xfrm>
            <a:off x="326303" y="9079745"/>
            <a:ext cx="6083177" cy="369332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애플페이 서비스가 현대카드를 통해 우선 출시될 것으로 알려졌습니다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귀하께서는 어떤 카드를 통해 애플페이를 이용할 의향이 있습니까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A6D2C6A-8A5E-40D1-8270-F70E1A959402}"/>
              </a:ext>
            </a:extLst>
          </p:cNvPr>
          <p:cNvSpPr txBox="1"/>
          <p:nvPr/>
        </p:nvSpPr>
        <p:spPr>
          <a:xfrm>
            <a:off x="4575721" y="4029489"/>
            <a:ext cx="651140" cy="646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14" indent="-285714">
              <a:buFont typeface="Wingdings" panose="05000000000000000000" pitchFamily="2" charset="2"/>
              <a:buChar char="ü"/>
            </a:pPr>
            <a:r>
              <a:rPr lang="en-US" altLang="ko-KR" sz="3599" dirty="0"/>
              <a:t> </a:t>
            </a:r>
            <a:endParaRPr lang="ko-KR" altLang="en-US" sz="3599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284CC2D-0EA0-4FB5-A83C-0FDC4712B271}"/>
              </a:ext>
            </a:extLst>
          </p:cNvPr>
          <p:cNvSpPr txBox="1"/>
          <p:nvPr/>
        </p:nvSpPr>
        <p:spPr>
          <a:xfrm>
            <a:off x="5415263" y="3579389"/>
            <a:ext cx="828881" cy="60016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별로 이용할</a:t>
            </a:r>
            <a:br>
              <a:rPr lang="en-US" altLang="ko-KR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의향 없음</a:t>
            </a:r>
            <a:endParaRPr lang="en-US" altLang="ko-KR" sz="11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" panose="020D0604000000000000" pitchFamily="50" charset="-127"/>
            </a:endParaRPr>
          </a:p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▼</a:t>
            </a:r>
          </a:p>
        </p:txBody>
      </p:sp>
      <p:graphicFrame>
        <p:nvGraphicFramePr>
          <p:cNvPr id="76" name="표 75">
            <a:extLst>
              <a:ext uri="{FF2B5EF4-FFF2-40B4-BE49-F238E27FC236}">
                <a16:creationId xmlns:a16="http://schemas.microsoft.com/office/drawing/2014/main" id="{E1ECC248-F192-4474-ABEA-BF2BEC7B7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99169"/>
              </p:ext>
            </p:extLst>
          </p:nvPr>
        </p:nvGraphicFramePr>
        <p:xfrm>
          <a:off x="600331" y="3936892"/>
          <a:ext cx="1596390" cy="48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6390">
                  <a:extLst>
                    <a:ext uri="{9D8B030D-6E8A-4147-A177-3AD203B41FA5}">
                      <a16:colId xmlns:a16="http://schemas.microsoft.com/office/drawing/2014/main" val="1873738661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endParaRPr lang="ko-KR" altLang="en-US" sz="1300" b="1" i="0" u="none" strike="noStrike" kern="1200" spc="-70" baseline="0" dirty="0">
                        <a:ln>
                          <a:solidFill>
                            <a:schemeClr val="bg1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61299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r>
                        <a:rPr lang="en-US" altLang="ko-KR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20</a:t>
                      </a:r>
                      <a:r>
                        <a:rPr lang="ko-KR" altLang="en-US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213927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r>
                        <a:rPr lang="en-US" altLang="ko-KR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30</a:t>
                      </a:r>
                      <a:r>
                        <a:rPr lang="ko-KR" altLang="en-US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24543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r>
                        <a:rPr lang="en-US" altLang="ko-KR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40</a:t>
                      </a:r>
                      <a:r>
                        <a:rPr lang="ko-KR" altLang="en-US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0999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r>
                        <a:rPr lang="en-US" altLang="ko-KR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5060</a:t>
                      </a:r>
                      <a:r>
                        <a:rPr lang="ko-KR" altLang="en-US" sz="13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428203"/>
                  </a:ext>
                </a:extLst>
              </a:tr>
            </a:tbl>
          </a:graphicData>
        </a:graphic>
      </p:graphicFrame>
      <p:sp>
        <p:nvSpPr>
          <p:cNvPr id="78" name="TextBox 77">
            <a:extLst>
              <a:ext uri="{FF2B5EF4-FFF2-40B4-BE49-F238E27FC236}">
                <a16:creationId xmlns:a16="http://schemas.microsoft.com/office/drawing/2014/main" id="{AA8D0C2B-8C6F-422B-8FBA-EEF825A52615}"/>
              </a:ext>
            </a:extLst>
          </p:cNvPr>
          <p:cNvSpPr txBox="1"/>
          <p:nvPr/>
        </p:nvSpPr>
        <p:spPr>
          <a:xfrm>
            <a:off x="2475491" y="3579389"/>
            <a:ext cx="828880" cy="600164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" panose="020D0604000000000000" pitchFamily="50" charset="-127"/>
              </a:rPr>
              <a:t>현대카드로</a:t>
            </a:r>
            <a:br>
              <a:rPr lang="en-US" altLang="ko-KR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" panose="020D0604000000000000" pitchFamily="50" charset="-127"/>
              </a:rPr>
            </a:b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" panose="020D0604000000000000" pitchFamily="50" charset="-127"/>
              </a:rPr>
              <a:t>이용할 것</a:t>
            </a:r>
            <a:endParaRPr lang="en-US" altLang="ko-KR" sz="11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C00000"/>
              </a:solidFill>
              <a:ea typeface="나눔고딕" panose="020D0604000000000000" pitchFamily="50" charset="-127"/>
            </a:endParaRPr>
          </a:p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C00000"/>
                </a:solidFill>
                <a:ea typeface="나눔고딕" panose="020D0604000000000000" pitchFamily="50" charset="-127"/>
              </a:rPr>
              <a:t>▼</a:t>
            </a:r>
          </a:p>
        </p:txBody>
      </p:sp>
      <p:graphicFrame>
        <p:nvGraphicFramePr>
          <p:cNvPr id="79" name="표 78">
            <a:extLst>
              <a:ext uri="{FF2B5EF4-FFF2-40B4-BE49-F238E27FC236}">
                <a16:creationId xmlns:a16="http://schemas.microsoft.com/office/drawing/2014/main" id="{AE62A932-40F9-4688-A065-DF4730307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896353"/>
              </p:ext>
            </p:extLst>
          </p:nvPr>
        </p:nvGraphicFramePr>
        <p:xfrm>
          <a:off x="600331" y="4105655"/>
          <a:ext cx="1596390" cy="48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6390">
                  <a:extLst>
                    <a:ext uri="{9D8B030D-6E8A-4147-A177-3AD203B41FA5}">
                      <a16:colId xmlns:a16="http://schemas.microsoft.com/office/drawing/2014/main" val="1873738661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marL="0" algn="r" defTabSz="1125444" rtl="0" eaLnBrk="1" fontAlgn="ctr" latinLnBrk="1" hangingPunct="1">
                        <a:defRPr sz="1197" b="1" i="0" u="none" strike="noStrike" kern="1200" spc="-70" baseline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defRPr>
                      </a:pPr>
                      <a:endParaRPr lang="ko-KR" altLang="en-US" sz="1000" b="0" i="0" u="none" strike="noStrike" kern="1200" spc="-70" baseline="0" dirty="0">
                        <a:ln>
                          <a:solidFill>
                            <a:schemeClr val="bg1">
                              <a:lumMod val="75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61299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(n=164)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36818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(n=145)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245431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(n=76)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0999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algn="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(n=47)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428203"/>
                  </a:ext>
                </a:extLst>
              </a:tr>
            </a:tbl>
          </a:graphicData>
        </a:graphic>
      </p:graphicFrame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67D8C2E6-77BD-4516-8D37-2988898C1A7B}"/>
              </a:ext>
            </a:extLst>
          </p:cNvPr>
          <p:cNvCxnSpPr/>
          <p:nvPr/>
        </p:nvCxnSpPr>
        <p:spPr>
          <a:xfrm>
            <a:off x="511265" y="4976477"/>
            <a:ext cx="583199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6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직사각형 58">
            <a:extLst>
              <a:ext uri="{FF2B5EF4-FFF2-40B4-BE49-F238E27FC236}">
                <a16:creationId xmlns:a16="http://schemas.microsoft.com/office/drawing/2014/main" id="{28C934BC-F578-4A4D-9444-C6EA7CFE5CD2}"/>
              </a:ext>
            </a:extLst>
          </p:cNvPr>
          <p:cNvSpPr/>
          <p:nvPr/>
        </p:nvSpPr>
        <p:spPr>
          <a:xfrm>
            <a:off x="361951" y="2733675"/>
            <a:ext cx="6083178" cy="67536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7"/>
            <a:ext cx="6509658" cy="600981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6" y="265762"/>
            <a:ext cx="3081368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788264CC-C5BB-4CAF-865B-29AE2ECD0954}"/>
              </a:ext>
            </a:extLst>
          </p:cNvPr>
          <p:cNvSpPr/>
          <p:nvPr/>
        </p:nvSpPr>
        <p:spPr>
          <a:xfrm>
            <a:off x="5280866" y="307634"/>
            <a:ext cx="1104148" cy="3163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3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 2023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1" rtlCol="0" anchor="ctr"/>
            <a:lstStyle/>
            <a:p>
              <a:pPr>
                <a:defRPr/>
              </a:pP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애플페이 이용 시 우려사항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3" y="345437"/>
            <a:ext cx="1163412" cy="240760"/>
          </a:xfrm>
          <a:prstGeom prst="rect">
            <a:avLst/>
          </a:prstGeom>
        </p:spPr>
      </p:pic>
      <p:sp>
        <p:nvSpPr>
          <p:cNvPr id="18" name="양쪽 모서리가 둥근 사각형 35">
            <a:extLst>
              <a:ext uri="{FF2B5EF4-FFF2-40B4-BE49-F238E27FC236}">
                <a16:creationId xmlns:a16="http://schemas.microsoft.com/office/drawing/2014/main" id="{2B939340-EF85-4C4B-8F79-58E8D3140E7A}"/>
              </a:ext>
            </a:extLst>
          </p:cNvPr>
          <p:cNvSpPr/>
          <p:nvPr/>
        </p:nvSpPr>
        <p:spPr>
          <a:xfrm>
            <a:off x="1366822" y="2890904"/>
            <a:ext cx="4073437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4]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애플페이 이용 시 우려사항 </a:t>
            </a:r>
            <a:r>
              <a:rPr kumimoji="1" lang="en-US" altLang="ko-KR" sz="11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(</a:t>
            </a:r>
            <a:r>
              <a:rPr kumimoji="1" lang="ko-KR" altLang="en-US" sz="11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복수응답</a:t>
            </a:r>
            <a:r>
              <a:rPr kumimoji="1" lang="en-US" altLang="ko-KR" sz="11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)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70BEF77-BC2C-4D53-8F29-AD127BE31A8C}"/>
              </a:ext>
            </a:extLst>
          </p:cNvPr>
          <p:cNvSpPr/>
          <p:nvPr/>
        </p:nvSpPr>
        <p:spPr>
          <a:xfrm>
            <a:off x="357983" y="1407880"/>
            <a:ext cx="6325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 이용 의향자의 절반 가까이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애플페이에서 모든 카드를 지원하지 않거나 </a:t>
            </a:r>
            <a:b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삼성페이보다 사용처가 적을 것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을 가장 우려했음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A61805E-2376-4D0F-9827-0FF6D1B3A1D8}"/>
              </a:ext>
            </a:extLst>
          </p:cNvPr>
          <p:cNvSpPr/>
          <p:nvPr/>
        </p:nvSpPr>
        <p:spPr>
          <a:xfrm>
            <a:off x="1687637" y="3123989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애플페이 이용의향자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332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47" name="차트 46">
            <a:extLst>
              <a:ext uri="{FF2B5EF4-FFF2-40B4-BE49-F238E27FC236}">
                <a16:creationId xmlns:a16="http://schemas.microsoft.com/office/drawing/2014/main" id="{028B04C4-A32B-4E3D-A1AE-CEB3F1FC53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0777121"/>
              </p:ext>
            </p:extLst>
          </p:nvPr>
        </p:nvGraphicFramePr>
        <p:xfrm>
          <a:off x="3370029" y="3620073"/>
          <a:ext cx="2842090" cy="5025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0" name="표 49">
            <a:extLst>
              <a:ext uri="{FF2B5EF4-FFF2-40B4-BE49-F238E27FC236}">
                <a16:creationId xmlns:a16="http://schemas.microsoft.com/office/drawing/2014/main" id="{192880AA-63F8-4F44-9E6C-636A836C0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37145"/>
              </p:ext>
            </p:extLst>
          </p:nvPr>
        </p:nvGraphicFramePr>
        <p:xfrm>
          <a:off x="649934" y="3754830"/>
          <a:ext cx="2876552" cy="475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552">
                  <a:extLst>
                    <a:ext uri="{9D8B030D-6E8A-4147-A177-3AD203B41FA5}">
                      <a16:colId xmlns:a16="http://schemas.microsoft.com/office/drawing/2014/main" val="2887704364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300" b="1" kern="1200" spc="-69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C00000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애플페이에서 모든 카드를 지원하지 않을 것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48606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300" b="1" kern="1200" spc="-69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rgbClr val="C00000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삼성페이만큼 사용처를 확대하지 못할 것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5698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200" b="1" kern="1200" spc="-69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문제발생 시 상담 등 해결이 어려울 것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0074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200" b="1" kern="1200" spc="-69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다른 결제수단 보다 혜택이 적을 것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72793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200" b="1" kern="1200" spc="-69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내 결제정보가 해외로 유출될 것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02873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 fontAlgn="t"/>
                      <a:r>
                        <a:rPr lang="ko-KR" altLang="en-US" sz="1200" b="1" kern="1200" spc="-69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특별히 우려되는 점 없음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7763057"/>
                  </a:ext>
                </a:extLst>
              </a:tr>
            </a:tbl>
          </a:graphicData>
        </a:graphic>
      </p:graphicFrame>
      <p:sp>
        <p:nvSpPr>
          <p:cNvPr id="56" name="직사각형 55">
            <a:extLst>
              <a:ext uri="{FF2B5EF4-FFF2-40B4-BE49-F238E27FC236}">
                <a16:creationId xmlns:a16="http://schemas.microsoft.com/office/drawing/2014/main" id="{B86B0E3A-3220-4E8F-BDF7-9EA98DEE49CE}"/>
              </a:ext>
            </a:extLst>
          </p:cNvPr>
          <p:cNvSpPr/>
          <p:nvPr/>
        </p:nvSpPr>
        <p:spPr>
          <a:xfrm>
            <a:off x="326303" y="9218245"/>
            <a:ext cx="6083177" cy="230832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애플페이 이용 시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우려되는 점을 모두 선택해 주십시오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35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FC6AAA3-9FDD-4983-B15F-5525D39F1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772975"/>
              </p:ext>
            </p:extLst>
          </p:nvPr>
        </p:nvGraphicFramePr>
        <p:xfrm>
          <a:off x="1424467" y="8335841"/>
          <a:ext cx="4833000" cy="363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8250">
                  <a:extLst>
                    <a:ext uri="{9D8B030D-6E8A-4147-A177-3AD203B41FA5}">
                      <a16:colId xmlns:a16="http://schemas.microsoft.com/office/drawing/2014/main" val="197687341"/>
                    </a:ext>
                  </a:extLst>
                </a:gridCol>
                <a:gridCol w="1208250">
                  <a:extLst>
                    <a:ext uri="{9D8B030D-6E8A-4147-A177-3AD203B41FA5}">
                      <a16:colId xmlns:a16="http://schemas.microsoft.com/office/drawing/2014/main" val="1665097760"/>
                    </a:ext>
                  </a:extLst>
                </a:gridCol>
                <a:gridCol w="1208250">
                  <a:extLst>
                    <a:ext uri="{9D8B030D-6E8A-4147-A177-3AD203B41FA5}">
                      <a16:colId xmlns:a16="http://schemas.microsoft.com/office/drawing/2014/main" val="918089322"/>
                    </a:ext>
                  </a:extLst>
                </a:gridCol>
                <a:gridCol w="1208250">
                  <a:extLst>
                    <a:ext uri="{9D8B030D-6E8A-4147-A177-3AD203B41FA5}">
                      <a16:colId xmlns:a16="http://schemas.microsoft.com/office/drawing/2014/main" val="342279982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20</a:t>
                      </a:r>
                      <a:r>
                        <a:rPr lang="ko-KR" altLang="en-US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30</a:t>
                      </a:r>
                      <a:r>
                        <a:rPr lang="ko-KR" altLang="en-US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40</a:t>
                      </a:r>
                      <a:r>
                        <a:rPr lang="ko-KR" altLang="en-US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5060</a:t>
                      </a:r>
                      <a:r>
                        <a:rPr lang="ko-KR" altLang="en-US" sz="12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대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56042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(n=108)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(n=142)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(n=252)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(n=559)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75338"/>
                  </a:ext>
                </a:extLst>
              </a:tr>
            </a:tbl>
          </a:graphicData>
        </a:graphic>
      </p:graphicFrame>
      <p:sp>
        <p:nvSpPr>
          <p:cNvPr id="59" name="직사각형 58">
            <a:extLst>
              <a:ext uri="{FF2B5EF4-FFF2-40B4-BE49-F238E27FC236}">
                <a16:creationId xmlns:a16="http://schemas.microsoft.com/office/drawing/2014/main" id="{28C934BC-F578-4A4D-9444-C6EA7CFE5CD2}"/>
              </a:ext>
            </a:extLst>
          </p:cNvPr>
          <p:cNvSpPr/>
          <p:nvPr/>
        </p:nvSpPr>
        <p:spPr>
          <a:xfrm>
            <a:off x="361951" y="2733675"/>
            <a:ext cx="6083178" cy="675361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7"/>
            <a:ext cx="6509658" cy="600981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A83C58C-E919-4CF3-B746-3BA47A9B3B5F}"/>
              </a:ext>
            </a:extLst>
          </p:cNvPr>
          <p:cNvSpPr/>
          <p:nvPr/>
        </p:nvSpPr>
        <p:spPr>
          <a:xfrm>
            <a:off x="1709706" y="265762"/>
            <a:ext cx="3081368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788264CC-C5BB-4CAF-865B-29AE2ECD0954}"/>
              </a:ext>
            </a:extLst>
          </p:cNvPr>
          <p:cNvSpPr/>
          <p:nvPr/>
        </p:nvSpPr>
        <p:spPr>
          <a:xfrm>
            <a:off x="5280866" y="307634"/>
            <a:ext cx="1104148" cy="3163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3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 2023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1" rtlCol="0" anchor="ctr"/>
            <a:lstStyle/>
            <a:p>
              <a:pPr>
                <a:defRPr/>
              </a:pPr>
              <a:r>
                <a:rPr kumimoji="1" lang="ko-KR" altLang="en-US" sz="1400" kern="0" spc="-3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Arial" charset="0"/>
                </a:rPr>
                <a:t>갤럭시 이용자의 애플페이 이용 의향</a:t>
              </a:r>
              <a:endParaRPr lang="ko-KR" altLang="en-US" sz="14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Tahoma" panose="020B0604030504040204" pitchFamily="34" charset="0"/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3" y="345437"/>
            <a:ext cx="1163412" cy="240760"/>
          </a:xfrm>
          <a:prstGeom prst="rect">
            <a:avLst/>
          </a:prstGeom>
        </p:spPr>
      </p:pic>
      <p:sp>
        <p:nvSpPr>
          <p:cNvPr id="18" name="양쪽 모서리가 둥근 사각형 35">
            <a:extLst>
              <a:ext uri="{FF2B5EF4-FFF2-40B4-BE49-F238E27FC236}">
                <a16:creationId xmlns:a16="http://schemas.microsoft.com/office/drawing/2014/main" id="{2B939340-EF85-4C4B-8F79-58E8D3140E7A}"/>
              </a:ext>
            </a:extLst>
          </p:cNvPr>
          <p:cNvSpPr/>
          <p:nvPr/>
        </p:nvSpPr>
        <p:spPr>
          <a:xfrm>
            <a:off x="939111" y="2890904"/>
            <a:ext cx="4928859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5]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갤럭시 이용자의 애플페이 이용을 위한 아이폰 고려 의향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70BEF77-BC2C-4D53-8F29-AD127BE31A8C}"/>
              </a:ext>
            </a:extLst>
          </p:cNvPr>
          <p:cNvSpPr/>
          <p:nvPr/>
        </p:nvSpPr>
        <p:spPr>
          <a:xfrm>
            <a:off x="357983" y="1407880"/>
            <a:ext cx="6325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현재 갤럭시 이용자는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 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아이폰으로 휴대폰을 바꿔서 애플페이를 이용할 의향에 대해</a:t>
            </a:r>
            <a:b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85.9%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가 없다고 해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 서비스 개시로 인한 이탈은 적을 것으로 보임</a:t>
            </a:r>
            <a:endParaRPr lang="en-US" altLang="ko-KR" sz="1200" b="1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6A61805E-2376-4D0F-9827-0FF6D1B3A1D8}"/>
              </a:ext>
            </a:extLst>
          </p:cNvPr>
          <p:cNvSpPr/>
          <p:nvPr/>
        </p:nvSpPr>
        <p:spPr>
          <a:xfrm>
            <a:off x="1687637" y="3123989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갤럭시 이용자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1,061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graphicFrame>
        <p:nvGraphicFramePr>
          <p:cNvPr id="21" name="차트 20">
            <a:extLst>
              <a:ext uri="{FF2B5EF4-FFF2-40B4-BE49-F238E27FC236}">
                <a16:creationId xmlns:a16="http://schemas.microsoft.com/office/drawing/2014/main" id="{2E4DDB1F-3EE5-44B5-A471-D356F73076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6965624"/>
              </p:ext>
            </p:extLst>
          </p:nvPr>
        </p:nvGraphicFramePr>
        <p:xfrm>
          <a:off x="1884896" y="3773250"/>
          <a:ext cx="3335858" cy="24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DA27988D-418D-4E8A-83C3-5C6E81DC2115}"/>
              </a:ext>
            </a:extLst>
          </p:cNvPr>
          <p:cNvSpPr txBox="1"/>
          <p:nvPr/>
        </p:nvSpPr>
        <p:spPr>
          <a:xfrm>
            <a:off x="4483725" y="4554493"/>
            <a:ext cx="1474058" cy="646331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ko-KR" altLang="en-US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이용의향 없음</a:t>
            </a:r>
            <a:br>
              <a:rPr lang="en-US" altLang="ko-KR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</a:br>
            <a:r>
              <a:rPr lang="en-US" altLang="ko-KR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85.9%</a:t>
            </a:r>
            <a:endParaRPr lang="ko-KR" altLang="en-US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1D4BC7"/>
              </a:solidFill>
              <a:ea typeface="나눔고딕 ExtraBold" panose="020D0904000000000000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4E956B-B47B-41AF-9267-69A5109D737E}"/>
              </a:ext>
            </a:extLst>
          </p:cNvPr>
          <p:cNvSpPr txBox="1"/>
          <p:nvPr/>
        </p:nvSpPr>
        <p:spPr>
          <a:xfrm>
            <a:off x="2077633" y="3744670"/>
            <a:ext cx="1172757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ko-KR" altLang="en-US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ea typeface="나눔고딕 ExtraBold" panose="020D0904000000000000" pitchFamily="50" charset="-127"/>
              </a:rPr>
              <a:t>이용의향 있음</a:t>
            </a:r>
            <a:endParaRPr lang="en-US" altLang="ko-KR" sz="14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ea typeface="나눔고딕 ExtraBold" panose="020D0904000000000000" pitchFamily="50" charset="-127"/>
            </a:endParaRPr>
          </a:p>
          <a:p>
            <a:pPr algn="r"/>
            <a:r>
              <a:rPr lang="en-US" altLang="ko-KR" sz="14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ea typeface="나눔고딕 ExtraBold" panose="020D0904000000000000" pitchFamily="50" charset="-127"/>
              </a:rPr>
              <a:t>14.1%</a:t>
            </a:r>
            <a:endParaRPr lang="ko-KR" altLang="en-US" sz="14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ea typeface="나눔고딕 ExtraBold" panose="020D0904000000000000" pitchFamily="50" charset="-127"/>
            </a:endParaRPr>
          </a:p>
        </p:txBody>
      </p:sp>
      <p:graphicFrame>
        <p:nvGraphicFramePr>
          <p:cNvPr id="27" name="차트 26">
            <a:extLst>
              <a:ext uri="{FF2B5EF4-FFF2-40B4-BE49-F238E27FC236}">
                <a16:creationId xmlns:a16="http://schemas.microsoft.com/office/drawing/2014/main" id="{F7396C72-52AF-4368-A818-A880EF6B4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1495702"/>
              </p:ext>
            </p:extLst>
          </p:nvPr>
        </p:nvGraphicFramePr>
        <p:xfrm>
          <a:off x="760714" y="6776965"/>
          <a:ext cx="5692474" cy="1555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직사각형 7">
            <a:extLst>
              <a:ext uri="{FF2B5EF4-FFF2-40B4-BE49-F238E27FC236}">
                <a16:creationId xmlns:a16="http://schemas.microsoft.com/office/drawing/2014/main" id="{64229489-1480-4A93-8DBC-FA64308CF896}"/>
              </a:ext>
            </a:extLst>
          </p:cNvPr>
          <p:cNvSpPr/>
          <p:nvPr/>
        </p:nvSpPr>
        <p:spPr>
          <a:xfrm>
            <a:off x="541743" y="6857336"/>
            <a:ext cx="1172757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ea typeface="나눔고딕 ExtraBold" panose="020D0904000000000000" pitchFamily="50" charset="-127"/>
              </a:rPr>
              <a:t>이용의향 있음</a:t>
            </a:r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  <a:ea typeface="나눔고딕 ExtraBold" panose="020D0904000000000000" pitchFamily="50" charset="-127"/>
              </a:rPr>
              <a:t>▶</a:t>
            </a:r>
          </a:p>
          <a:p>
            <a:endParaRPr lang="en-US" altLang="ko-KR" sz="11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1D4BC7"/>
              </a:solidFill>
              <a:ea typeface="나눔고딕 ExtraBold" panose="020D0904000000000000" pitchFamily="50" charset="-127"/>
            </a:endParaRPr>
          </a:p>
          <a:p>
            <a:endParaRPr lang="en-US" altLang="ko-KR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1D4BC7"/>
              </a:solidFill>
              <a:ea typeface="나눔고딕 ExtraBold" panose="020D0904000000000000" pitchFamily="50" charset="-127"/>
            </a:endParaRPr>
          </a:p>
          <a:p>
            <a:endParaRPr lang="en-US" altLang="ko-KR" sz="1100" b="1" spc="-69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1D4BC7"/>
              </a:solidFill>
              <a:ea typeface="나눔고딕 ExtraBold" panose="020D0904000000000000" pitchFamily="50" charset="-127"/>
            </a:endParaRPr>
          </a:p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이용의향 없음▶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2C8A0E4-C2DD-447A-89A5-E3CB59FD9707}"/>
              </a:ext>
            </a:extLst>
          </p:cNvPr>
          <p:cNvSpPr/>
          <p:nvPr/>
        </p:nvSpPr>
        <p:spPr>
          <a:xfrm>
            <a:off x="326303" y="9079745"/>
            <a:ext cx="6083177" cy="369332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애플페이 서비스가 현대카드를 통해 우선 출시될 것으로 알려졌습니다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귀하께서는 휴대폰을 바꿔 애플페이를 이용할 의향이 있습니까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lang="ko-KR" altLang="en-US" sz="900" spc="-5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FDCE953-F365-4D70-B44C-F67E478018BA}"/>
              </a:ext>
            </a:extLst>
          </p:cNvPr>
          <p:cNvSpPr/>
          <p:nvPr/>
        </p:nvSpPr>
        <p:spPr>
          <a:xfrm>
            <a:off x="1873980" y="6356151"/>
            <a:ext cx="3967497" cy="188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ea typeface="나눔고딕 ExtraBold" panose="020D0904000000000000" pitchFamily="50" charset="-127"/>
              </a:rPr>
              <a:t>연령대별</a:t>
            </a: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461EF430-5B9A-4E53-8BE3-7C1211AEDCFB}"/>
              </a:ext>
            </a:extLst>
          </p:cNvPr>
          <p:cNvCxnSpPr/>
          <p:nvPr/>
        </p:nvCxnSpPr>
        <p:spPr>
          <a:xfrm flipV="1">
            <a:off x="2077633" y="7122220"/>
            <a:ext cx="3553146" cy="18000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6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0F0435D0-2FD1-41E1-82F7-F3F6B464635D}"/>
              </a:ext>
            </a:extLst>
          </p:cNvPr>
          <p:cNvSpPr/>
          <p:nvPr/>
        </p:nvSpPr>
        <p:spPr>
          <a:xfrm>
            <a:off x="174171" y="169637"/>
            <a:ext cx="6509658" cy="600981"/>
          </a:xfrm>
          <a:prstGeom prst="rect">
            <a:avLst/>
          </a:prstGeom>
          <a:solidFill>
            <a:srgbClr val="CF1B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ea typeface="나눔고딕" panose="020D0604000000000000" pitchFamily="50" charset="-127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954FE21A-75E3-4B8B-9988-E4E1982CB846}"/>
              </a:ext>
            </a:extLst>
          </p:cNvPr>
          <p:cNvCxnSpPr/>
          <p:nvPr/>
        </p:nvCxnSpPr>
        <p:spPr>
          <a:xfrm>
            <a:off x="1612900" y="218167"/>
            <a:ext cx="0" cy="495300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그룹 6">
            <a:extLst>
              <a:ext uri="{FF2B5EF4-FFF2-40B4-BE49-F238E27FC236}">
                <a16:creationId xmlns:a16="http://schemas.microsoft.com/office/drawing/2014/main" id="{5DC70163-5AA7-4369-9947-9D664B1ABD6C}"/>
              </a:ext>
            </a:extLst>
          </p:cNvPr>
          <p:cNvGrpSpPr/>
          <p:nvPr/>
        </p:nvGrpSpPr>
        <p:grpSpPr>
          <a:xfrm>
            <a:off x="174171" y="856187"/>
            <a:ext cx="6509658" cy="413813"/>
            <a:chOff x="320448" y="1389587"/>
            <a:chExt cx="6217104" cy="413813"/>
          </a:xfrm>
        </p:grpSpPr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3070A090-DBDB-44B7-8F78-3B20DA539791}"/>
                </a:ext>
              </a:extLst>
            </p:cNvPr>
            <p:cNvSpPr/>
            <p:nvPr/>
          </p:nvSpPr>
          <p:spPr>
            <a:xfrm>
              <a:off x="320448" y="1389587"/>
              <a:ext cx="6217104" cy="41381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1" rtlCol="0" anchor="ctr"/>
            <a:lstStyle/>
            <a:p>
              <a:pPr>
                <a:defRPr/>
              </a:pP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삼성페이</a:t>
              </a:r>
              <a:r>
                <a:rPr lang="en-US" altLang="ko-KR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-</a:t>
              </a:r>
              <a:r>
                <a:rPr lang="ko-KR" altLang="en-US" sz="1400" b="1" kern="0" dirty="0">
                  <a:ln>
                    <a:solidFill>
                      <a:prstClr val="white">
                        <a:alpha val="0"/>
                      </a:prst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a typeface="나눔고딕 ExtraBold" panose="020D0904000000000000" pitchFamily="50" charset="-127"/>
                  <a:cs typeface="Tahoma" panose="020B0604030504040204" pitchFamily="34" charset="0"/>
                </a:rPr>
                <a:t>네이버페이 동맹 후 이용 변화</a:t>
              </a: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815842F6-F816-4F70-987D-85B1E8A2FAC0}"/>
                </a:ext>
              </a:extLst>
            </p:cNvPr>
            <p:cNvSpPr/>
            <p:nvPr/>
          </p:nvSpPr>
          <p:spPr>
            <a:xfrm rot="5400000">
              <a:off x="383417" y="1508745"/>
              <a:ext cx="49667" cy="175497"/>
            </a:xfrm>
            <a:prstGeom prst="rect">
              <a:avLst/>
            </a:prstGeom>
            <a:solidFill>
              <a:srgbClr val="CF1B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ea typeface="나눔고딕" panose="020D0604000000000000" pitchFamily="50" charset="-127"/>
              </a:endParaRPr>
            </a:p>
          </p:txBody>
        </p:sp>
      </p:grpSp>
      <p:pic>
        <p:nvPicPr>
          <p:cNvPr id="40" name="그림 39">
            <a:extLst>
              <a:ext uri="{FF2B5EF4-FFF2-40B4-BE49-F238E27FC236}">
                <a16:creationId xmlns:a16="http://schemas.microsoft.com/office/drawing/2014/main" id="{7F7955D9-F8A8-4C32-A0E7-BAC4A0571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4553" y="345437"/>
            <a:ext cx="1163412" cy="24076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370BEF77-BC2C-4D53-8F29-AD127BE31A8C}"/>
              </a:ext>
            </a:extLst>
          </p:cNvPr>
          <p:cNvSpPr/>
          <p:nvPr/>
        </p:nvSpPr>
        <p:spPr>
          <a:xfrm>
            <a:off x="357983" y="1407880"/>
            <a:ext cx="60871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애플페이 서비스 개시를 앞두고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삼성페이와 네이버페이가 페이 동맹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을 맺었는데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,</a:t>
            </a:r>
            <a:b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두 페이 서비스 제휴 시 갤럭시 이용자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10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명 중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4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명은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삼성페이와 네이버페이 모두 이용이 늘어날 것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이라고 응답했음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삼성페이를 전부터 잘 이용했던 사용자의 </a:t>
            </a:r>
            <a: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20.3%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는 네이버페이보다는 삼성페이의 </a:t>
            </a:r>
            <a:b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온라인 이용이 늘어날 것이라고 해 기존 삼성페이의 </a:t>
            </a:r>
            <a:r>
              <a:rPr lang="ko-KR" altLang="en-US" sz="1200" spc="-38" dirty="0" err="1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헤비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 유저층을 기반으로 </a:t>
            </a:r>
            <a:br>
              <a:rPr lang="en-US" altLang="ko-KR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삼성페이의 온라인 결제 기반이 확대될 것으로 예상됨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  <a:p>
            <a:pPr marL="171429" indent="-171429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또한 현재 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삼성페이를 잘 이용하지 않은 이용자도 </a:t>
            </a:r>
            <a: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3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명 중 </a:t>
            </a:r>
            <a: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1</a:t>
            </a: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명은 삼성페이와 네이버페이 </a:t>
            </a:r>
            <a:br>
              <a:rPr lang="en-US" altLang="ko-KR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</a:br>
            <a:r>
              <a:rPr lang="ko-KR" altLang="en-US" sz="1200" b="1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모두 이용이 늘어날 것</a:t>
            </a:r>
            <a:r>
              <a:rPr lang="ko-KR" altLang="en-US" sz="1200" spc="-38" dirty="0">
                <a:ln>
                  <a:solidFill>
                    <a:srgbClr val="31859C">
                      <a:alpha val="0"/>
                    </a:srgbClr>
                  </a:solidFill>
                </a:ln>
                <a:ea typeface="나눔고딕" panose="020D0604000000000000" pitchFamily="50" charset="-127"/>
              </a:rPr>
              <a:t>이라고 해 긍정적임</a:t>
            </a:r>
            <a:endParaRPr lang="en-US" altLang="ko-KR" sz="1200" spc="-38" dirty="0">
              <a:ln>
                <a:solidFill>
                  <a:srgbClr val="31859C">
                    <a:alpha val="0"/>
                  </a:srgbClr>
                </a:solidFill>
              </a:ln>
              <a:ea typeface="나눔고딕" panose="020D0604000000000000" pitchFamily="50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6D42021C-CCE9-4D71-A234-D5037D99F3CC}"/>
              </a:ext>
            </a:extLst>
          </p:cNvPr>
          <p:cNvSpPr/>
          <p:nvPr/>
        </p:nvSpPr>
        <p:spPr>
          <a:xfrm>
            <a:off x="361951" y="3423196"/>
            <a:ext cx="6083178" cy="606408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600"/>
          </a:p>
        </p:txBody>
      </p:sp>
      <p:sp>
        <p:nvSpPr>
          <p:cNvPr id="24" name="양쪽 모서리가 둥근 사각형 35">
            <a:extLst>
              <a:ext uri="{FF2B5EF4-FFF2-40B4-BE49-F238E27FC236}">
                <a16:creationId xmlns:a16="http://schemas.microsoft.com/office/drawing/2014/main" id="{75E3C626-FE15-498C-8B10-56134E838839}"/>
              </a:ext>
            </a:extLst>
          </p:cNvPr>
          <p:cNvSpPr/>
          <p:nvPr/>
        </p:nvSpPr>
        <p:spPr>
          <a:xfrm>
            <a:off x="1366822" y="3572573"/>
            <a:ext cx="4073437" cy="288032"/>
          </a:xfrm>
          <a:prstGeom prst="round2SameRect">
            <a:avLst>
              <a:gd name="adj1" fmla="val 0"/>
              <a:gd name="adj2" fmla="val 0"/>
            </a:avLst>
          </a:prstGeom>
          <a:noFill/>
          <a:ln>
            <a:noFill/>
          </a:ln>
        </p:spPr>
        <p:txBody>
          <a:bodyPr wrap="square" bIns="49360" anchor="ctr">
            <a:noAutofit/>
          </a:bodyPr>
          <a:lstStyle/>
          <a:p>
            <a:pPr algn="ctr" defTabSz="914400">
              <a:defRPr/>
            </a:pP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[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그림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6] 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삼성페이</a:t>
            </a:r>
            <a:r>
              <a:rPr kumimoji="1" lang="en-US" altLang="ko-KR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-</a:t>
            </a:r>
            <a:r>
              <a:rPr kumimoji="1" lang="ko-KR" altLang="en-US" sz="1400" kern="0" spc="-3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 ExtraBold" panose="020D0904000000000000" pitchFamily="50" charset="-127"/>
                <a:cs typeface="Arial" charset="0"/>
              </a:rPr>
              <a:t>네이버페이 동맹 후 이용 변화</a:t>
            </a:r>
            <a:endParaRPr kumimoji="1" lang="en-US" altLang="ko-KR" sz="1400" kern="0" spc="-3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ea typeface="나눔고딕 ExtraBold" panose="020D0904000000000000" pitchFamily="50" charset="-127"/>
              <a:cs typeface="Arial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BFE987F2-358A-479F-BCD8-97A3C1B803AB}"/>
              </a:ext>
            </a:extLst>
          </p:cNvPr>
          <p:cNvSpPr/>
          <p:nvPr/>
        </p:nvSpPr>
        <p:spPr>
          <a:xfrm>
            <a:off x="1687637" y="3805658"/>
            <a:ext cx="36064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285" latinLnBrk="1"/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(Base : 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만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20~69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세 갤럭시 이용자 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1,061</a:t>
            </a:r>
            <a:r>
              <a:rPr lang="ko-KR" altLang="en-US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명</a:t>
            </a:r>
            <a:r>
              <a:rPr lang="en-US" altLang="ko-KR" sz="1000" spc="-38" dirty="0">
                <a:ln>
                  <a:solidFill>
                    <a:srgbClr val="31859C">
                      <a:alpha val="0"/>
                    </a:srgbClr>
                  </a:solidFill>
                </a:ln>
                <a:solidFill>
                  <a:prstClr val="black"/>
                </a:solidFill>
                <a:ea typeface="나눔고딕" panose="020D0604000000000000" pitchFamily="50" charset="-127"/>
              </a:rPr>
              <a:t>)</a:t>
            </a:r>
            <a:endParaRPr lang="ko-KR" altLang="en-US" sz="1000" spc="-38" dirty="0">
              <a:ln>
                <a:solidFill>
                  <a:srgbClr val="31859C">
                    <a:alpha val="0"/>
                  </a:srgbClr>
                </a:solidFill>
              </a:ln>
              <a:solidFill>
                <a:prstClr val="black"/>
              </a:solidFill>
              <a:ea typeface="나눔고딕" panose="020D0604000000000000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E62FE2D-7A4D-4D50-859B-6B517B2E7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2843" y="4063405"/>
            <a:ext cx="3022179" cy="52888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C1FEE8A0-AB39-48BC-882F-FC7BBDFF22FB}"/>
              </a:ext>
            </a:extLst>
          </p:cNvPr>
          <p:cNvSpPr/>
          <p:nvPr/>
        </p:nvSpPr>
        <p:spPr>
          <a:xfrm>
            <a:off x="326303" y="8941246"/>
            <a:ext cx="6306726" cy="507831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앞으로 네이버페이의 온라인 가맹점에서 삼성페이로 간편결제가 가능해지면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삼성페이 이용은 어떻게 변화될 것 같습니까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Q.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반대로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네이버페이가 오프라인에서 삼성페이처럼 스마트폰을 갖다 대는 것만으로 결제가 가능해지면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네이버페이 이용은 어떻게 변화될 것 같습니까</a:t>
            </a:r>
            <a:r>
              <a:rPr lang="en-US" altLang="ko-KR" sz="900" spc="-5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  <p:graphicFrame>
        <p:nvGraphicFramePr>
          <p:cNvPr id="32" name="차트 31">
            <a:extLst>
              <a:ext uri="{FF2B5EF4-FFF2-40B4-BE49-F238E27FC236}">
                <a16:creationId xmlns:a16="http://schemas.microsoft.com/office/drawing/2014/main" id="{C9A27C44-0788-4DF7-8F24-D51864B252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8555722"/>
              </p:ext>
            </p:extLst>
          </p:nvPr>
        </p:nvGraphicFramePr>
        <p:xfrm>
          <a:off x="1092201" y="4973833"/>
          <a:ext cx="5349574" cy="33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94BFC771-6F14-450C-8A32-DECD8D513887}"/>
              </a:ext>
            </a:extLst>
          </p:cNvPr>
          <p:cNvSpPr/>
          <p:nvPr/>
        </p:nvSpPr>
        <p:spPr>
          <a:xfrm>
            <a:off x="886795" y="5481972"/>
            <a:ext cx="11041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삼성</a:t>
            </a:r>
            <a:r>
              <a:rPr lang="en-US" altLang="ko-KR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, </a:t>
            </a:r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네이버페이</a:t>
            </a:r>
            <a:br>
              <a:rPr lang="en-US" altLang="ko-KR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모두 늘어날 것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BBB41907-78A8-4A66-A29E-0674E49C8A54}"/>
              </a:ext>
            </a:extLst>
          </p:cNvPr>
          <p:cNvSpPr/>
          <p:nvPr/>
        </p:nvSpPr>
        <p:spPr>
          <a:xfrm>
            <a:off x="790614" y="6338402"/>
            <a:ext cx="12003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삼성페이의 온라인</a:t>
            </a:r>
            <a:br>
              <a:rPr lang="en-US" altLang="ko-KR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이용만 늘어날 것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093DAA3C-9243-4887-9AB2-46E90B1BB1F7}"/>
              </a:ext>
            </a:extLst>
          </p:cNvPr>
          <p:cNvSpPr/>
          <p:nvPr/>
        </p:nvSpPr>
        <p:spPr>
          <a:xfrm>
            <a:off x="542470" y="6796449"/>
            <a:ext cx="14484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네이버페이의 오프라인</a:t>
            </a:r>
            <a:br>
              <a:rPr lang="en-US" altLang="ko-KR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이용만 늘어날 것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9FF61070-B82B-4470-A572-1B2F0523BC77}"/>
              </a:ext>
            </a:extLst>
          </p:cNvPr>
          <p:cNvSpPr/>
          <p:nvPr/>
        </p:nvSpPr>
        <p:spPr>
          <a:xfrm>
            <a:off x="1015676" y="7460878"/>
            <a:ext cx="97526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둘 다 지금과</a:t>
            </a:r>
            <a:br>
              <a:rPr lang="en-US" altLang="ko-KR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</a:br>
            <a:r>
              <a:rPr lang="ko-KR" altLang="en-US" sz="1100" b="1" spc="-7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ea typeface="나눔고딕" panose="020D0604000000000000" pitchFamily="50" charset="-127"/>
              </a:rPr>
              <a:t>별차이 없을 것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3E8315-988D-46F8-AC9B-3A327D49BE7C}"/>
              </a:ext>
            </a:extLst>
          </p:cNvPr>
          <p:cNvSpPr txBox="1"/>
          <p:nvPr/>
        </p:nvSpPr>
        <p:spPr>
          <a:xfrm>
            <a:off x="1860233" y="6420998"/>
            <a:ext cx="3088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1D4BC7"/>
                </a:solidFill>
                <a:ea typeface="나눔고딕 ExtraBold" panose="020D0904000000000000" pitchFamily="50" charset="-127"/>
              </a:rPr>
              <a:t>▶</a:t>
            </a:r>
            <a:endParaRPr lang="ko-KR" altLang="en-US" sz="11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36949A1-5BBB-4F73-9B60-8870151CAEF0}"/>
              </a:ext>
            </a:extLst>
          </p:cNvPr>
          <p:cNvSpPr txBox="1"/>
          <p:nvPr/>
        </p:nvSpPr>
        <p:spPr>
          <a:xfrm>
            <a:off x="1860233" y="6857833"/>
            <a:ext cx="3088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rgbClr val="03C75B"/>
                </a:solidFill>
                <a:ea typeface="나눔고딕 ExtraBold" panose="020D0904000000000000" pitchFamily="50" charset="-127"/>
              </a:rPr>
              <a:t>▶</a:t>
            </a:r>
            <a:endParaRPr lang="ko-KR" altLang="en-US" sz="1100" dirty="0">
              <a:solidFill>
                <a:srgbClr val="03C75B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10B6EF2-8177-4F96-A8C8-1E7ECB75D2E1}"/>
              </a:ext>
            </a:extLst>
          </p:cNvPr>
          <p:cNvSpPr txBox="1"/>
          <p:nvPr/>
        </p:nvSpPr>
        <p:spPr>
          <a:xfrm>
            <a:off x="1860233" y="7564658"/>
            <a:ext cx="3088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a typeface="나눔고딕 ExtraBold" panose="020D0904000000000000" pitchFamily="50" charset="-127"/>
              </a:rPr>
              <a:t>▶</a:t>
            </a:r>
            <a:endParaRPr lang="ko-KR" alt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879456-46D9-4E9A-9562-C7C068329C7B}"/>
              </a:ext>
            </a:extLst>
          </p:cNvPr>
          <p:cNvSpPr txBox="1"/>
          <p:nvPr/>
        </p:nvSpPr>
        <p:spPr>
          <a:xfrm>
            <a:off x="1860233" y="5572807"/>
            <a:ext cx="3088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ea typeface="나눔고딕 ExtraBold" panose="020D0904000000000000" pitchFamily="50" charset="-127"/>
              </a:rPr>
              <a:t>▶</a:t>
            </a:r>
            <a:endParaRPr lang="ko-KR" altLang="en-US" sz="1100" dirty="0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6416CF70-8453-4177-B38D-EF77AC12E864}"/>
              </a:ext>
            </a:extLst>
          </p:cNvPr>
          <p:cNvCxnSpPr/>
          <p:nvPr/>
        </p:nvCxnSpPr>
        <p:spPr>
          <a:xfrm flipH="1">
            <a:off x="3254210" y="4747422"/>
            <a:ext cx="5540" cy="403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3851ECDD-4D18-440E-95BE-57492EB0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867268"/>
              </p:ext>
            </p:extLst>
          </p:nvPr>
        </p:nvGraphicFramePr>
        <p:xfrm>
          <a:off x="1711403" y="8306940"/>
          <a:ext cx="4498395" cy="516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9465">
                  <a:extLst>
                    <a:ext uri="{9D8B030D-6E8A-4147-A177-3AD203B41FA5}">
                      <a16:colId xmlns:a16="http://schemas.microsoft.com/office/drawing/2014/main" val="3908089479"/>
                    </a:ext>
                  </a:extLst>
                </a:gridCol>
                <a:gridCol w="1499465">
                  <a:extLst>
                    <a:ext uri="{9D8B030D-6E8A-4147-A177-3AD203B41FA5}">
                      <a16:colId xmlns:a16="http://schemas.microsoft.com/office/drawing/2014/main" val="3712930111"/>
                    </a:ext>
                  </a:extLst>
                </a:gridCol>
                <a:gridCol w="1499465">
                  <a:extLst>
                    <a:ext uri="{9D8B030D-6E8A-4147-A177-3AD203B41FA5}">
                      <a16:colId xmlns:a16="http://schemas.microsoft.com/office/drawing/2014/main" val="2718375700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갤럭시 이용자 전체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예전부터 잘 이용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예전보다 감소했거나</a:t>
                      </a:r>
                      <a:br>
                        <a:rPr lang="en-US" altLang="ko-KR" sz="11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</a:br>
                      <a:r>
                        <a:rPr lang="ko-KR" altLang="en-US" sz="1100" b="1" i="0" u="none" strike="noStrike" kern="1200" spc="-70" baseline="0" dirty="0">
                          <a:ln>
                            <a:solidFill>
                              <a:schemeClr val="bg1">
                                <a:lumMod val="75000"/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나눔고딕" panose="020D0604000000000000" pitchFamily="50" charset="-127"/>
                          <a:cs typeface="+mn-cs"/>
                        </a:rPr>
                        <a:t>원래 잘 이용 안함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7893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(n=1,061)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(n=424)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714" rtl="0" eaLnBrk="1" fontAlgn="t" latinLnBrk="1" hangingPunct="1"/>
                      <a:r>
                        <a:rPr lang="en-US" sz="1000" b="0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  <a:cs typeface="+mn-cs"/>
                        </a:rPr>
                        <a:t>(n=637)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1229"/>
                  </a:ext>
                </a:extLst>
              </a:tr>
            </a:tbl>
          </a:graphicData>
        </a:graphic>
      </p:graphicFrame>
      <p:sp>
        <p:nvSpPr>
          <p:cNvPr id="49" name="직사각형 48">
            <a:extLst>
              <a:ext uri="{FF2B5EF4-FFF2-40B4-BE49-F238E27FC236}">
                <a16:creationId xmlns:a16="http://schemas.microsoft.com/office/drawing/2014/main" id="{C105861C-51A3-43B8-9A28-E582D38A445C}"/>
              </a:ext>
            </a:extLst>
          </p:cNvPr>
          <p:cNvSpPr/>
          <p:nvPr/>
        </p:nvSpPr>
        <p:spPr>
          <a:xfrm>
            <a:off x="3442620" y="4727086"/>
            <a:ext cx="2601200" cy="2070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spc="-69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ea typeface="나눔고딕 ExtraBold" panose="020D0904000000000000" pitchFamily="50" charset="-127"/>
              </a:rPr>
              <a:t>삼성페이 이용 빈도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0B34154-1711-45BC-8EE5-1BAE958FD327}"/>
              </a:ext>
            </a:extLst>
          </p:cNvPr>
          <p:cNvSpPr/>
          <p:nvPr/>
        </p:nvSpPr>
        <p:spPr>
          <a:xfrm>
            <a:off x="1709706" y="265762"/>
            <a:ext cx="3081368" cy="400110"/>
          </a:xfrm>
          <a:prstGeom prst="rect">
            <a:avLst/>
          </a:prstGeom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ko-KR" altLang="en-US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금융</a:t>
            </a:r>
            <a:r>
              <a:rPr lang="en-US" altLang="ko-KR" sz="2000" b="1" kern="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 ExtraBold" panose="020D0904000000000000" pitchFamily="50" charset="-127"/>
                <a:cs typeface="Tahoma" panose="020B0604030504040204" pitchFamily="34" charset="0"/>
              </a:rPr>
              <a:t>_Research Brief</a:t>
            </a:r>
            <a:endParaRPr lang="ko-KR" altLang="en-US" sz="2000" b="1" kern="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white"/>
              </a:solidFill>
              <a:ea typeface="나눔고딕 ExtraBold" panose="020D0904000000000000" pitchFamily="50" charset="-127"/>
              <a:cs typeface="Tahoma" panose="020B0604030504040204" pitchFamily="34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3112E802-31EF-4865-9134-D6AB9B2E4548}"/>
              </a:ext>
            </a:extLst>
          </p:cNvPr>
          <p:cNvSpPr/>
          <p:nvPr/>
        </p:nvSpPr>
        <p:spPr>
          <a:xfrm>
            <a:off x="5280866" y="307634"/>
            <a:ext cx="1104148" cy="31636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ct val="120000"/>
              </a:lnSpc>
              <a:spcBef>
                <a:spcPts val="100"/>
              </a:spcBef>
              <a:spcAft>
                <a:spcPts val="100"/>
              </a:spcAft>
              <a:defRPr/>
            </a:pPr>
            <a:r>
              <a:rPr lang="en-US" altLang="ko-KR" sz="1300" b="1" kern="0" spc="-2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white"/>
                </a:solidFill>
                <a:ea typeface="나눔고딕" panose="020D0604000000000000" pitchFamily="50" charset="-127"/>
                <a:cs typeface="Tahoma" panose="020B0604030504040204" pitchFamily="34" charset="0"/>
              </a:rPr>
              <a:t>Mar. 16. 2023</a:t>
            </a:r>
          </a:p>
        </p:txBody>
      </p:sp>
    </p:spTree>
    <p:extLst>
      <p:ext uri="{BB962C8B-B14F-4D97-AF65-F5344CB8AC3E}">
        <p14:creationId xmlns:p14="http://schemas.microsoft.com/office/powerpoint/2010/main" val="324366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65714</TotalTime>
  <Words>1046</Words>
  <Application>Microsoft Office PowerPoint</Application>
  <PresentationFormat>A4 용지(210x297mm)</PresentationFormat>
  <Paragraphs>138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나눔고딕</vt:lpstr>
      <vt:lpstr>나눔고딕 ExtraBold</vt:lpstr>
      <vt:lpstr>맑은 고딕</vt:lpstr>
      <vt:lpstr>Arial</vt:lpstr>
      <vt:lpstr>Calibri</vt:lpstr>
      <vt:lpstr>Calibri Light</vt:lpstr>
      <vt:lpstr>Tahoma</vt:lpstr>
      <vt:lpstr>Wingdings</vt:lpstr>
      <vt:lpstr>Wingdings 3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컨슈머인사이트</dc:creator>
  <cp:lastModifiedBy>컨슈머인사이트 전민정</cp:lastModifiedBy>
  <cp:revision>5576</cp:revision>
  <cp:lastPrinted>2022-09-13T02:46:08Z</cp:lastPrinted>
  <dcterms:created xsi:type="dcterms:W3CDTF">2016-05-10T01:42:07Z</dcterms:created>
  <dcterms:modified xsi:type="dcterms:W3CDTF">2023-03-15T03:06:42Z</dcterms:modified>
</cp:coreProperties>
</file>